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6" r:id="rId2"/>
    <p:sldId id="302" r:id="rId3"/>
    <p:sldId id="306" r:id="rId4"/>
    <p:sldId id="304" r:id="rId5"/>
    <p:sldId id="307" r:id="rId6"/>
    <p:sldId id="310" r:id="rId7"/>
    <p:sldId id="315" r:id="rId8"/>
    <p:sldId id="316" r:id="rId9"/>
    <p:sldId id="321" r:id="rId10"/>
    <p:sldId id="319" r:id="rId11"/>
    <p:sldId id="320" r:id="rId12"/>
    <p:sldId id="314" r:id="rId13"/>
    <p:sldId id="317" r:id="rId14"/>
    <p:sldId id="318" r:id="rId15"/>
    <p:sldId id="325" r:id="rId16"/>
    <p:sldId id="326" r:id="rId17"/>
    <p:sldId id="327" r:id="rId18"/>
    <p:sldId id="328" r:id="rId19"/>
    <p:sldId id="331" r:id="rId20"/>
    <p:sldId id="332" r:id="rId21"/>
    <p:sldId id="333" r:id="rId22"/>
    <p:sldId id="334" r:id="rId23"/>
    <p:sldId id="329" r:id="rId24"/>
    <p:sldId id="330" r:id="rId25"/>
    <p:sldId id="335" r:id="rId26"/>
    <p:sldId id="336" r:id="rId27"/>
    <p:sldId id="337" r:id="rId28"/>
    <p:sldId id="323" r:id="rId29"/>
    <p:sldId id="370" r:id="rId30"/>
    <p:sldId id="322" r:id="rId31"/>
    <p:sldId id="324" r:id="rId32"/>
    <p:sldId id="339" r:id="rId33"/>
    <p:sldId id="341" r:id="rId34"/>
    <p:sldId id="340" r:id="rId35"/>
    <p:sldId id="338" r:id="rId36"/>
    <p:sldId id="344" r:id="rId37"/>
    <p:sldId id="342" r:id="rId38"/>
    <p:sldId id="371" r:id="rId39"/>
    <p:sldId id="372" r:id="rId40"/>
    <p:sldId id="343" r:id="rId41"/>
    <p:sldId id="373" r:id="rId42"/>
    <p:sldId id="374" r:id="rId43"/>
    <p:sldId id="352" r:id="rId44"/>
    <p:sldId id="351" r:id="rId45"/>
    <p:sldId id="348" r:id="rId46"/>
    <p:sldId id="349" r:id="rId47"/>
    <p:sldId id="350" r:id="rId48"/>
    <p:sldId id="345" r:id="rId49"/>
    <p:sldId id="389" r:id="rId50"/>
    <p:sldId id="353" r:id="rId51"/>
    <p:sldId id="356" r:id="rId52"/>
    <p:sldId id="375" r:id="rId53"/>
    <p:sldId id="387" r:id="rId54"/>
    <p:sldId id="377" r:id="rId55"/>
    <p:sldId id="376" r:id="rId56"/>
    <p:sldId id="379" r:id="rId57"/>
    <p:sldId id="378" r:id="rId58"/>
    <p:sldId id="354" r:id="rId59"/>
    <p:sldId id="355" r:id="rId60"/>
    <p:sldId id="357" r:id="rId61"/>
    <p:sldId id="358" r:id="rId62"/>
    <p:sldId id="346" r:id="rId63"/>
    <p:sldId id="388" r:id="rId64"/>
    <p:sldId id="381" r:id="rId65"/>
    <p:sldId id="382" r:id="rId66"/>
    <p:sldId id="383" r:id="rId67"/>
    <p:sldId id="385" r:id="rId68"/>
    <p:sldId id="359" r:id="rId69"/>
    <p:sldId id="367" r:id="rId70"/>
    <p:sldId id="368" r:id="rId71"/>
    <p:sldId id="386" r:id="rId72"/>
    <p:sldId id="369" r:id="rId73"/>
    <p:sldId id="360" r:id="rId74"/>
    <p:sldId id="361" r:id="rId75"/>
    <p:sldId id="362" r:id="rId76"/>
    <p:sldId id="363" r:id="rId77"/>
    <p:sldId id="364" r:id="rId78"/>
    <p:sldId id="365" r:id="rId79"/>
    <p:sldId id="366" r:id="rId80"/>
    <p:sldId id="380" r:id="rId8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336600"/>
    <a:srgbClr val="CC66FF"/>
    <a:srgbClr val="00CC66"/>
    <a:srgbClr val="000099"/>
    <a:srgbClr val="008000"/>
    <a:srgbClr val="66CCFF"/>
    <a:srgbClr val="3399FF"/>
    <a:srgbClr val="CBCBBD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08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51318-FB91-45E9-BE91-18559B41F5AF}" type="datetimeFigureOut">
              <a:rPr lang="hu-HU" smtClean="0"/>
              <a:t>2017.06.01.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BA218-93A2-42C2-BC28-3E03BD0BAB3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9996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2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12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13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14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7168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BC96FF-FF3A-46BA-B663-DF7ECF965903}" type="slidenum">
              <a:rPr lang="hu-HU" smtClean="0"/>
              <a:pPr eaLnBrk="1" hangingPunct="1"/>
              <a:t>18</a:t>
            </a:fld>
            <a:endParaRPr lang="hu-H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28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29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30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31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32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33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4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34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35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36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37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38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39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40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48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49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60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5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61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62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63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64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65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66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67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68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69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70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6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71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72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73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74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75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76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77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78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79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80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4915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05228B-2549-4DC3-9B8A-B61D01EEDDBC}" type="slidenum">
              <a:rPr lang="hu-HU" smtClean="0"/>
              <a:pPr eaLnBrk="1" hangingPunct="1"/>
              <a:t>7</a:t>
            </a:fld>
            <a:endParaRPr lang="hu-H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4506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37543D-23FA-4325-A1F4-95B1C53669A3}" type="slidenum">
              <a:rPr lang="hu-HU" smtClean="0"/>
              <a:pPr eaLnBrk="1" hangingPunct="1"/>
              <a:t>8</a:t>
            </a:fld>
            <a:endParaRPr lang="hu-H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A8EB8088-D86D-45F8-AE58-D4F6E39652DC}" type="slidenum">
              <a:rPr lang="hu-HU" altLang="hu-HU" smtClean="0"/>
              <a:pPr/>
              <a:t>9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6246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D7FB847-40C5-4E89-AF47-6A7F0CC13AF4}" type="slidenum">
              <a:rPr lang="hu-HU" smtClean="0"/>
              <a:pPr eaLnBrk="1" hangingPunct="1"/>
              <a:t>10</a:t>
            </a:fld>
            <a:endParaRPr lang="hu-H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6349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7393356-BF32-47B5-B766-5F7FA16D811F}" type="slidenum">
              <a:rPr lang="hu-HU" smtClean="0"/>
              <a:pPr eaLnBrk="1" hangingPunct="1"/>
              <a:t>11</a:t>
            </a:fld>
            <a:endParaRPr 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224-521B-45AD-8C12-4FAF42C4642F}" type="datetimeFigureOut">
              <a:rPr lang="hu-HU" smtClean="0"/>
              <a:t>2017.06.01.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EC45-C9AF-41D7-8C41-F641954D79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151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224-521B-45AD-8C12-4FAF42C4642F}" type="datetimeFigureOut">
              <a:rPr lang="hu-HU" smtClean="0"/>
              <a:t>2017.06.01.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EC45-C9AF-41D7-8C41-F641954D79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613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224-521B-45AD-8C12-4FAF42C4642F}" type="datetimeFigureOut">
              <a:rPr lang="hu-HU" smtClean="0"/>
              <a:t>2017.06.01.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EC45-C9AF-41D7-8C41-F641954D79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039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224-521B-45AD-8C12-4FAF42C4642F}" type="datetimeFigureOut">
              <a:rPr lang="hu-HU" smtClean="0"/>
              <a:t>2017.06.01.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EC45-C9AF-41D7-8C41-F641954D79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875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224-521B-45AD-8C12-4FAF42C4642F}" type="datetimeFigureOut">
              <a:rPr lang="hu-HU" smtClean="0"/>
              <a:t>2017.06.01.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EC45-C9AF-41D7-8C41-F641954D79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237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224-521B-45AD-8C12-4FAF42C4642F}" type="datetimeFigureOut">
              <a:rPr lang="hu-HU" smtClean="0"/>
              <a:t>2017.06.01.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EC45-C9AF-41D7-8C41-F641954D79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94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224-521B-45AD-8C12-4FAF42C4642F}" type="datetimeFigureOut">
              <a:rPr lang="hu-HU" smtClean="0"/>
              <a:t>2017.06.01.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EC45-C9AF-41D7-8C41-F641954D79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68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224-521B-45AD-8C12-4FAF42C4642F}" type="datetimeFigureOut">
              <a:rPr lang="hu-HU" smtClean="0"/>
              <a:t>2017.06.01.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EC45-C9AF-41D7-8C41-F641954D79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281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224-521B-45AD-8C12-4FAF42C4642F}" type="datetimeFigureOut">
              <a:rPr lang="hu-HU" smtClean="0"/>
              <a:t>2017.06.01.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EC45-C9AF-41D7-8C41-F641954D79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090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224-521B-45AD-8C12-4FAF42C4642F}" type="datetimeFigureOut">
              <a:rPr lang="hu-HU" smtClean="0"/>
              <a:t>2017.06.01.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EC45-C9AF-41D7-8C41-F641954D79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742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7224-521B-45AD-8C12-4FAF42C4642F}" type="datetimeFigureOut">
              <a:rPr lang="hu-HU" smtClean="0"/>
              <a:t>2017.06.01.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EC45-C9AF-41D7-8C41-F641954D79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71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97224-521B-45AD-8C12-4FAF42C4642F}" type="datetimeFigureOut">
              <a:rPr lang="hu-HU" smtClean="0"/>
              <a:t>2017.06.01.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4EC45-C9AF-41D7-8C41-F641954D79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926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555993" y="1268760"/>
            <a:ext cx="813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>
                <a:latin typeface="+mj-lt"/>
                <a:cs typeface="Arial" pitchFamily="34" charset="0"/>
              </a:rPr>
              <a:t>Térinformatikai rendszer a Balaton többcélú kutatásához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4070012" y="5663627"/>
            <a:ext cx="14380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 smtClean="0">
                <a:latin typeface="+mj-lt"/>
                <a:cs typeface="Arial" pitchFamily="34" charset="0"/>
              </a:rPr>
              <a:t>Előadó</a:t>
            </a:r>
            <a:r>
              <a:rPr lang="hu-HU" sz="2600" dirty="0" smtClean="0">
                <a:latin typeface="+mj-lt"/>
              </a:rPr>
              <a:t>:</a:t>
            </a:r>
            <a:endParaRPr lang="hu-HU" sz="2600" dirty="0">
              <a:latin typeface="+mj-lt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508103" y="5679052"/>
            <a:ext cx="35304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 err="1" smtClean="0">
                <a:latin typeface="+mj-lt"/>
                <a:cs typeface="Arial" pitchFamily="34" charset="0"/>
              </a:rPr>
              <a:t>Szakter</a:t>
            </a:r>
            <a:r>
              <a:rPr lang="hu-HU" sz="2600" dirty="0" smtClean="0">
                <a:latin typeface="+mj-lt"/>
                <a:cs typeface="Arial" pitchFamily="34" charset="0"/>
              </a:rPr>
              <a:t> Roland Tamás</a:t>
            </a:r>
            <a:endParaRPr lang="hu-HU" sz="2600" dirty="0">
              <a:latin typeface="+mj-lt"/>
              <a:cs typeface="Arial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508104" y="6186918"/>
            <a:ext cx="30243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 smtClean="0">
                <a:latin typeface="+mj-lt"/>
                <a:cs typeface="Arial" pitchFamily="34" charset="0"/>
              </a:rPr>
              <a:t>2017.06.01.</a:t>
            </a:r>
            <a:endParaRPr lang="hu-HU" sz="2600" dirty="0">
              <a:latin typeface="+mj-lt"/>
              <a:cs typeface="Arial" pitchFamily="34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Szövegdoboz 14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dirty="0" err="1" smtClean="0">
                <a:latin typeface="+mj-lt"/>
                <a:cs typeface="Arial" pitchFamily="34" charset="0"/>
              </a:rPr>
              <a:t>Mikoviny</a:t>
            </a:r>
            <a:r>
              <a:rPr lang="hu-HU" sz="1600" dirty="0" smtClean="0">
                <a:latin typeface="+mj-lt"/>
                <a:cs typeface="Arial" pitchFamily="34" charset="0"/>
              </a:rPr>
              <a:t> Sámuel Szakkollégium</a:t>
            </a:r>
          </a:p>
          <a:p>
            <a:pPr algn="r"/>
            <a:r>
              <a:rPr lang="hu-HU" sz="1600" dirty="0" smtClean="0">
                <a:latin typeface="+mj-lt"/>
                <a:cs typeface="Arial" pitchFamily="34" charset="0"/>
              </a:rPr>
              <a:t>Előadás</a:t>
            </a:r>
            <a:endParaRPr lang="hu-HU" sz="1600" dirty="0">
              <a:latin typeface="+mj-lt"/>
              <a:cs typeface="Arial" pitchFamily="34" charset="0"/>
            </a:endParaRPr>
          </a:p>
        </p:txBody>
      </p:sp>
      <p:pic>
        <p:nvPicPr>
          <p:cNvPr id="1026" name="Picture 2" descr="G:\Vízügy munkák\Munkák\Árvíz, belvíz\2017.03.01 - Kis-koppány\Munkarészek\3D képek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36759"/>
            <a:ext cx="3570898" cy="187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2335" y="3205763"/>
            <a:ext cx="3595849" cy="242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24" y="2708920"/>
            <a:ext cx="3056995" cy="208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22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371316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/>
          <a:stretch>
            <a:fillRect/>
          </a:stretch>
        </p:blipFill>
        <p:spPr bwMode="auto">
          <a:xfrm>
            <a:off x="4724400" y="2133600"/>
            <a:ext cx="37052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12"/>
          <p:cNvSpPr txBox="1">
            <a:spLocks noChangeArrowheads="1"/>
          </p:cNvSpPr>
          <p:nvPr/>
        </p:nvSpPr>
        <p:spPr bwMode="auto">
          <a:xfrm>
            <a:off x="457200" y="1524000"/>
            <a:ext cx="3962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dirty="0">
                <a:latin typeface="+mj-lt"/>
              </a:rPr>
              <a:t>Hibás háromszögek</a:t>
            </a:r>
          </a:p>
        </p:txBody>
      </p:sp>
      <p:sp>
        <p:nvSpPr>
          <p:cNvPr id="19462" name="Text Box 13"/>
          <p:cNvSpPr txBox="1">
            <a:spLocks noChangeArrowheads="1"/>
          </p:cNvSpPr>
          <p:nvPr/>
        </p:nvSpPr>
        <p:spPr bwMode="auto">
          <a:xfrm>
            <a:off x="4648200" y="1524000"/>
            <a:ext cx="3962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dirty="0">
                <a:latin typeface="+mj-lt"/>
              </a:rPr>
              <a:t>Egymást metsző szintvonalak</a:t>
            </a:r>
          </a:p>
        </p:txBody>
      </p:sp>
      <p:sp>
        <p:nvSpPr>
          <p:cNvPr id="19463" name="Text Box 14"/>
          <p:cNvSpPr txBox="1">
            <a:spLocks noChangeArrowheads="1"/>
          </p:cNvSpPr>
          <p:nvPr/>
        </p:nvSpPr>
        <p:spPr bwMode="auto">
          <a:xfrm>
            <a:off x="457200" y="914400"/>
            <a:ext cx="830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dirty="0">
                <a:latin typeface="+mj-lt"/>
              </a:rPr>
              <a:t>A modell szerkesztésének hibái:</a:t>
            </a:r>
          </a:p>
        </p:txBody>
      </p:sp>
      <p:sp>
        <p:nvSpPr>
          <p:cNvPr id="8" name="Téglalap 7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 smtClean="0">
                <a:solidFill>
                  <a:srgbClr val="336600"/>
                </a:solidFill>
                <a:latin typeface="+mj-lt"/>
                <a:cs typeface="Arial" pitchFamily="34" charset="0"/>
              </a:rPr>
              <a:t>Tihanyi-kút, 2010</a:t>
            </a:r>
            <a:endParaRPr lang="hu-HU" sz="1600" i="1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06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381000" y="1524000"/>
            <a:ext cx="3962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dirty="0">
                <a:latin typeface="+mj-lt"/>
              </a:rPr>
              <a:t>Lefűződések</a:t>
            </a: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4572000" y="1524000"/>
            <a:ext cx="3962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dirty="0">
                <a:latin typeface="+mj-lt"/>
              </a:rPr>
              <a:t>Határvonal hiánya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457200" y="914400"/>
            <a:ext cx="830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dirty="0">
                <a:latin typeface="+mj-lt"/>
              </a:rPr>
              <a:t>A modell szerkesztésének hibái:</a:t>
            </a:r>
          </a:p>
        </p:txBody>
      </p:sp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4038600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40386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 smtClean="0">
                <a:solidFill>
                  <a:srgbClr val="336600"/>
                </a:solidFill>
                <a:latin typeface="+mj-lt"/>
                <a:cs typeface="Arial" pitchFamily="34" charset="0"/>
              </a:rPr>
              <a:t>Tihanyi-kút, 2010</a:t>
            </a:r>
            <a:endParaRPr lang="hu-HU" sz="1600" i="1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94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011272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 smtClean="0">
                <a:solidFill>
                  <a:srgbClr val="336600"/>
                </a:solidFill>
                <a:latin typeface="+mj-lt"/>
                <a:cs typeface="Arial" pitchFamily="34" charset="0"/>
              </a:rPr>
              <a:t>Tihanyi-kút, 2010</a:t>
            </a:r>
            <a:endParaRPr lang="hu-HU" sz="1600" i="1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67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83920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4"/>
          <p:cNvSpPr txBox="1">
            <a:spLocks noChangeArrowheads="1"/>
          </p:cNvSpPr>
          <p:nvPr/>
        </p:nvSpPr>
        <p:spPr bwMode="auto">
          <a:xfrm>
            <a:off x="2209800" y="3429000"/>
            <a:ext cx="762000" cy="2159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sz="1400"/>
              <a:t>Tihany</a:t>
            </a:r>
          </a:p>
        </p:txBody>
      </p:sp>
      <p:sp>
        <p:nvSpPr>
          <p:cNvPr id="10" name="Szövegdoboz 5"/>
          <p:cNvSpPr txBox="1">
            <a:spLocks noChangeArrowheads="1"/>
          </p:cNvSpPr>
          <p:nvPr/>
        </p:nvSpPr>
        <p:spPr bwMode="auto">
          <a:xfrm>
            <a:off x="6400800" y="3657600"/>
            <a:ext cx="838200" cy="2159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sz="1400"/>
              <a:t>Szántód</a:t>
            </a:r>
          </a:p>
        </p:txBody>
      </p:sp>
      <p:sp>
        <p:nvSpPr>
          <p:cNvPr id="11" name="Szövegdoboz 6"/>
          <p:cNvSpPr txBox="1">
            <a:spLocks noChangeArrowheads="1"/>
          </p:cNvSpPr>
          <p:nvPr/>
        </p:nvSpPr>
        <p:spPr bwMode="auto">
          <a:xfrm>
            <a:off x="7239000" y="2819400"/>
            <a:ext cx="838200" cy="2159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sz="1400"/>
              <a:t>Zamárdi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 smtClean="0">
                <a:solidFill>
                  <a:srgbClr val="336600"/>
                </a:solidFill>
                <a:latin typeface="+mj-lt"/>
                <a:cs typeface="Arial" pitchFamily="34" charset="0"/>
              </a:rPr>
              <a:t>Tihanyi-kút, 2010</a:t>
            </a:r>
            <a:endParaRPr lang="hu-HU" sz="1600" i="1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75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7914742" cy="575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 smtClean="0">
                <a:solidFill>
                  <a:srgbClr val="336600"/>
                </a:solidFill>
                <a:latin typeface="+mj-lt"/>
                <a:cs typeface="Arial" pitchFamily="34" charset="0"/>
              </a:rPr>
              <a:t>Tihanyi-kút, 2010</a:t>
            </a:r>
            <a:endParaRPr lang="hu-HU" sz="1600" i="1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0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3"/>
            <a:ext cx="8208912" cy="554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églalap 5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 smtClean="0">
                <a:solidFill>
                  <a:srgbClr val="336600"/>
                </a:solidFill>
                <a:latin typeface="+mj-lt"/>
                <a:cs typeface="Arial" pitchFamily="34" charset="0"/>
              </a:rPr>
              <a:t>Tihanyi-kút, 2010</a:t>
            </a:r>
            <a:endParaRPr lang="hu-HU" sz="1600" i="1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38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0" y="988281"/>
            <a:ext cx="8684050" cy="57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églalap 5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 smtClean="0">
                <a:solidFill>
                  <a:srgbClr val="336600"/>
                </a:solidFill>
                <a:latin typeface="+mj-lt"/>
                <a:cs typeface="Arial" pitchFamily="34" charset="0"/>
              </a:rPr>
              <a:t>Tihanyi-kút, 2010</a:t>
            </a:r>
            <a:endParaRPr lang="hu-HU" sz="1600" i="1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38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51520" y="1196752"/>
            <a:ext cx="85720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latin typeface="+mj-lt"/>
                <a:cs typeface="Arial" pitchFamily="34" charset="0"/>
              </a:rPr>
              <a:t>A BVK feladatai közé tartozik a balatoni hajózóút kitűzése, ellenőrzése valamint a kitűző jelek karbantartása.</a:t>
            </a:r>
            <a:endParaRPr lang="hu-HU" sz="2000" dirty="0">
              <a:latin typeface="+mj-lt"/>
              <a:cs typeface="Arial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51519" y="2057038"/>
            <a:ext cx="85720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latin typeface="+mj-lt"/>
                <a:cs typeface="Arial" pitchFamily="34" charset="0"/>
              </a:rPr>
              <a:t>A zátonyos területek esetén nagyon fontos a minél pontosabb felmérés, és a veszélyt jelző bóják kihelyezése.</a:t>
            </a:r>
          </a:p>
          <a:p>
            <a:r>
              <a:rPr lang="hu-HU" sz="2000" dirty="0" smtClean="0">
                <a:latin typeface="+mj-lt"/>
                <a:cs typeface="Arial" pitchFamily="34" charset="0"/>
              </a:rPr>
              <a:t>A bóják helyzete vízállásfüggő.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21" y="3048690"/>
            <a:ext cx="55054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 smtClean="0">
                <a:solidFill>
                  <a:srgbClr val="336600"/>
                </a:solidFill>
                <a:latin typeface="+mj-lt"/>
                <a:cs typeface="Arial" pitchFamily="34" charset="0"/>
              </a:rPr>
              <a:t>Tihanyi-kút, 2010</a:t>
            </a:r>
            <a:endParaRPr lang="hu-HU" sz="1600" i="1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6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Line 6"/>
          <p:cNvSpPr>
            <a:spLocks noChangeShapeType="1"/>
          </p:cNvSpPr>
          <p:nvPr/>
        </p:nvSpPr>
        <p:spPr bwMode="auto">
          <a:xfrm flipV="1">
            <a:off x="0" y="4648200"/>
            <a:ext cx="9144000" cy="0"/>
          </a:xfrm>
          <a:prstGeom prst="line">
            <a:avLst/>
          </a:prstGeom>
          <a:noFill/>
          <a:ln w="571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 flipV="1">
            <a:off x="2362200" y="2590800"/>
            <a:ext cx="2971800" cy="1066800"/>
          </a:xfrm>
          <a:prstGeom prst="line">
            <a:avLst/>
          </a:prstGeom>
          <a:noFill/>
          <a:ln w="38100">
            <a:solidFill>
              <a:srgbClr val="FF00FF"/>
            </a:solidFill>
            <a:prstDash val="dash"/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 flipV="1">
            <a:off x="3962400" y="3124200"/>
            <a:ext cx="2590800" cy="0"/>
          </a:xfrm>
          <a:prstGeom prst="line">
            <a:avLst/>
          </a:prstGeom>
          <a:noFill/>
          <a:ln w="38100">
            <a:solidFill>
              <a:srgbClr val="FF00FF"/>
            </a:solidFill>
            <a:prstDash val="dash"/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00FF"/>
              </a:clrFrom>
              <a:clrTo>
                <a:srgbClr val="FF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12334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00FF"/>
              </a:clrFrom>
              <a:clrTo>
                <a:srgbClr val="FF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4175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00FF"/>
              </a:clrFrom>
              <a:clrTo>
                <a:srgbClr val="FF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371600"/>
            <a:ext cx="8683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4495800" y="2209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>
                <a:solidFill>
                  <a:srgbClr val="003399"/>
                </a:solidFill>
              </a:rPr>
              <a:t>É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2819400" y="3581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>
                <a:solidFill>
                  <a:srgbClr val="003399"/>
                </a:solidFill>
              </a:rPr>
              <a:t>D</a:t>
            </a: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5715000" y="3200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>
                <a:solidFill>
                  <a:srgbClr val="003399"/>
                </a:solidFill>
              </a:rPr>
              <a:t>K</a:t>
            </a:r>
          </a:p>
        </p:txBody>
      </p:sp>
      <p:pic>
        <p:nvPicPr>
          <p:cNvPr id="28686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"/>
          <a:stretch>
            <a:fillRect/>
          </a:stretch>
        </p:blipFill>
        <p:spPr bwMode="auto">
          <a:xfrm>
            <a:off x="0" y="4648200"/>
            <a:ext cx="91821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15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FF00"/>
              </a:clrFrom>
              <a:clrTo>
                <a:srgbClr val="00FF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1828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23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 animBg="1"/>
      <p:bldP spid="29704" grpId="0" animBg="1"/>
      <p:bldP spid="29708" grpId="0"/>
      <p:bldP spid="29709" grpId="0"/>
      <p:bldP spid="297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07" y="1134158"/>
            <a:ext cx="7848872" cy="560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 smtClean="0">
                <a:solidFill>
                  <a:srgbClr val="336600"/>
                </a:solidFill>
                <a:latin typeface="+mj-lt"/>
                <a:cs typeface="Arial" pitchFamily="34" charset="0"/>
              </a:rPr>
              <a:t>Független mérések</a:t>
            </a:r>
            <a:endParaRPr lang="hu-HU" sz="1600" i="1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58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sp>
        <p:nvSpPr>
          <p:cNvPr id="15365" name="Szövegdoboz 8"/>
          <p:cNvSpPr txBox="1">
            <a:spLocks noChangeArrowheads="1"/>
          </p:cNvSpPr>
          <p:nvPr/>
        </p:nvSpPr>
        <p:spPr bwMode="auto">
          <a:xfrm>
            <a:off x="360461" y="1006475"/>
            <a:ext cx="5099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hu-HU" altLang="hu-HU" sz="2200" b="1" u="sng" dirty="0"/>
              <a:t>A bemutató </a:t>
            </a:r>
            <a:r>
              <a:rPr lang="hu-HU" altLang="hu-HU" sz="2200" b="1" u="sng" dirty="0" smtClean="0"/>
              <a:t>témái</a:t>
            </a:r>
            <a:endParaRPr lang="hu-HU" altLang="hu-HU" sz="2200" b="1" u="sng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dirty="0" err="1" smtClean="0">
                <a:latin typeface="+mj-lt"/>
                <a:cs typeface="Arial" pitchFamily="34" charset="0"/>
              </a:rPr>
              <a:t>Mikoviny</a:t>
            </a:r>
            <a:r>
              <a:rPr lang="hu-HU" sz="1600" dirty="0" smtClean="0">
                <a:latin typeface="+mj-lt"/>
                <a:cs typeface="Arial" pitchFamily="34" charset="0"/>
              </a:rPr>
              <a:t> Sámuel Szakkollégium</a:t>
            </a:r>
          </a:p>
          <a:p>
            <a:pPr algn="r"/>
            <a:r>
              <a:rPr lang="hu-HU" sz="1600" dirty="0" smtClean="0">
                <a:latin typeface="+mj-lt"/>
                <a:cs typeface="Arial" pitchFamily="34" charset="0"/>
              </a:rPr>
              <a:t>Előadás</a:t>
            </a:r>
            <a:endParaRPr lang="hu-HU" sz="1600" dirty="0">
              <a:latin typeface="+mj-lt"/>
              <a:cs typeface="Arial" pitchFamily="34" charset="0"/>
            </a:endParaRP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968152" y="1492499"/>
            <a:ext cx="6831012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hu-HU" altLang="hu-HU" sz="1800" dirty="0" smtClean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hu-HU" altLang="hu-HU" sz="1800" dirty="0" err="1" smtClean="0">
                <a:solidFill>
                  <a:schemeClr val="accent6">
                    <a:lumMod val="50000"/>
                  </a:schemeClr>
                </a:solidFill>
              </a:rPr>
              <a:t>B.V.K.-ról</a:t>
            </a:r>
            <a:r>
              <a:rPr lang="hu-HU" altLang="hu-HU" sz="1800" dirty="0" smtClean="0">
                <a:solidFill>
                  <a:schemeClr val="accent6">
                    <a:lumMod val="50000"/>
                  </a:schemeClr>
                </a:solidFill>
              </a:rPr>
              <a:t> röviden</a:t>
            </a:r>
            <a:endParaRPr lang="hu-HU" altLang="hu-H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1400200" y="1987036"/>
            <a:ext cx="2664296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hu-HU" altLang="hu-HU" sz="1800" b="1" u="sng" dirty="0" smtClean="0">
                <a:solidFill>
                  <a:srgbClr val="336600"/>
                </a:solidFill>
              </a:rPr>
              <a:t>Mederfelmérések</a:t>
            </a:r>
          </a:p>
          <a:p>
            <a:pPr marL="342900" indent="-342900">
              <a:lnSpc>
                <a:spcPct val="150000"/>
              </a:lnSpc>
              <a:buFont typeface="Calibri" pitchFamily="34" charset="0"/>
              <a:buChar char="-"/>
            </a:pPr>
            <a:r>
              <a:rPr lang="hu-HU" altLang="hu-HU" sz="1400" dirty="0" smtClean="0">
                <a:solidFill>
                  <a:srgbClr val="336600"/>
                </a:solidFill>
              </a:rPr>
              <a:t>Balaton-atlasz 1970</a:t>
            </a:r>
          </a:p>
          <a:p>
            <a:pPr marL="342900" indent="-342900">
              <a:lnSpc>
                <a:spcPct val="150000"/>
              </a:lnSpc>
              <a:buFont typeface="Calibri" pitchFamily="34" charset="0"/>
              <a:buChar char="-"/>
            </a:pPr>
            <a:r>
              <a:rPr lang="hu-HU" altLang="hu-HU" sz="1400" dirty="0" smtClean="0">
                <a:solidFill>
                  <a:srgbClr val="336600"/>
                </a:solidFill>
              </a:rPr>
              <a:t>Tihanyi-kút 2010</a:t>
            </a:r>
          </a:p>
          <a:p>
            <a:pPr marL="342900" indent="-342900">
              <a:lnSpc>
                <a:spcPct val="150000"/>
              </a:lnSpc>
              <a:buFont typeface="Calibri" pitchFamily="34" charset="0"/>
              <a:buChar char="-"/>
            </a:pPr>
            <a:r>
              <a:rPr lang="hu-HU" altLang="hu-HU" sz="1400" dirty="0" smtClean="0">
                <a:solidFill>
                  <a:srgbClr val="336600"/>
                </a:solidFill>
              </a:rPr>
              <a:t>Független mérések</a:t>
            </a:r>
          </a:p>
          <a:p>
            <a:pPr marL="342900" indent="-342900">
              <a:lnSpc>
                <a:spcPct val="150000"/>
              </a:lnSpc>
              <a:buFont typeface="Calibri" pitchFamily="34" charset="0"/>
              <a:buChar char="-"/>
            </a:pPr>
            <a:r>
              <a:rPr lang="hu-HU" altLang="hu-HU" sz="1400" dirty="0" err="1" smtClean="0">
                <a:solidFill>
                  <a:srgbClr val="336600"/>
                </a:solidFill>
              </a:rPr>
              <a:t>Kehop</a:t>
            </a:r>
            <a:r>
              <a:rPr lang="hu-HU" altLang="hu-HU" sz="1400" dirty="0" smtClean="0">
                <a:solidFill>
                  <a:srgbClr val="336600"/>
                </a:solidFill>
              </a:rPr>
              <a:t> 2015, Balaton 120</a:t>
            </a:r>
          </a:p>
          <a:p>
            <a:pPr marL="342900" indent="-342900">
              <a:lnSpc>
                <a:spcPct val="150000"/>
              </a:lnSpc>
              <a:buFont typeface="Calibri" pitchFamily="34" charset="0"/>
              <a:buChar char="-"/>
            </a:pPr>
            <a:r>
              <a:rPr lang="hu-HU" altLang="hu-HU" sz="1400" dirty="0" smtClean="0">
                <a:solidFill>
                  <a:srgbClr val="336600"/>
                </a:solidFill>
              </a:rPr>
              <a:t>Kikötőfelmérések 2017</a:t>
            </a:r>
          </a:p>
          <a:p>
            <a:pPr marL="342900" indent="-342900">
              <a:lnSpc>
                <a:spcPct val="150000"/>
              </a:lnSpc>
              <a:buFont typeface="Calibri" pitchFamily="34" charset="0"/>
              <a:buChar char="-"/>
            </a:pPr>
            <a:r>
              <a:rPr lang="hu-HU" altLang="hu-HU" sz="1400" dirty="0" smtClean="0">
                <a:solidFill>
                  <a:srgbClr val="336600"/>
                </a:solidFill>
              </a:rPr>
              <a:t>Áramlási térképek, kutatások</a:t>
            </a:r>
          </a:p>
        </p:txBody>
      </p:sp>
      <p:sp>
        <p:nvSpPr>
          <p:cNvPr id="16" name="Szövegdoboz 15"/>
          <p:cNvSpPr txBox="1">
            <a:spLocks noChangeArrowheads="1"/>
          </p:cNvSpPr>
          <p:nvPr/>
        </p:nvSpPr>
        <p:spPr bwMode="auto">
          <a:xfrm>
            <a:off x="4387106" y="1987036"/>
            <a:ext cx="4501926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hu-HU" altLang="hu-HU" sz="1800" b="1" u="sng" dirty="0" smtClean="0">
                <a:solidFill>
                  <a:srgbClr val="C00000"/>
                </a:solidFill>
              </a:rPr>
              <a:t>Térinformatikai igények</a:t>
            </a:r>
          </a:p>
          <a:p>
            <a:pPr marL="342900" indent="-342900">
              <a:lnSpc>
                <a:spcPct val="150000"/>
              </a:lnSpc>
              <a:buFont typeface="Calibri" pitchFamily="34" charset="0"/>
              <a:buChar char="-"/>
            </a:pPr>
            <a:r>
              <a:rPr lang="hu-HU" altLang="hu-HU" sz="1400" dirty="0" smtClean="0">
                <a:solidFill>
                  <a:srgbClr val="C00000"/>
                </a:solidFill>
              </a:rPr>
              <a:t>Térképi adatbázis fenntartása</a:t>
            </a:r>
          </a:p>
          <a:p>
            <a:pPr marL="342900" indent="-342900">
              <a:lnSpc>
                <a:spcPct val="150000"/>
              </a:lnSpc>
              <a:buFont typeface="Calibri" pitchFamily="34" charset="0"/>
              <a:buChar char="-"/>
            </a:pPr>
            <a:r>
              <a:rPr lang="hu-HU" altLang="hu-HU" sz="1400" dirty="0" smtClean="0">
                <a:solidFill>
                  <a:srgbClr val="C00000"/>
                </a:solidFill>
              </a:rPr>
              <a:t>Kezelők nyilvántartása</a:t>
            </a:r>
          </a:p>
          <a:p>
            <a:pPr marL="342900" indent="-342900">
              <a:lnSpc>
                <a:spcPct val="150000"/>
              </a:lnSpc>
              <a:buFont typeface="Calibri" pitchFamily="34" charset="0"/>
              <a:buChar char="-"/>
            </a:pPr>
            <a:r>
              <a:rPr lang="hu-HU" altLang="hu-HU" sz="1400" dirty="0" smtClean="0">
                <a:solidFill>
                  <a:srgbClr val="C00000"/>
                </a:solidFill>
              </a:rPr>
              <a:t>Műtárgyak nyilvántartása</a:t>
            </a:r>
          </a:p>
          <a:p>
            <a:pPr marL="342900" indent="-342900">
              <a:lnSpc>
                <a:spcPct val="150000"/>
              </a:lnSpc>
              <a:buFont typeface="Calibri" pitchFamily="34" charset="0"/>
              <a:buChar char="-"/>
            </a:pPr>
            <a:r>
              <a:rPr lang="hu-HU" altLang="hu-HU" sz="1400" dirty="0" err="1" smtClean="0">
                <a:solidFill>
                  <a:srgbClr val="C00000"/>
                </a:solidFill>
              </a:rPr>
              <a:t>Nádasminősítés</a:t>
            </a:r>
            <a:r>
              <a:rPr lang="hu-HU" altLang="hu-HU" sz="1400" dirty="0" smtClean="0">
                <a:solidFill>
                  <a:srgbClr val="C00000"/>
                </a:solidFill>
              </a:rPr>
              <a:t>, TNM előírások</a:t>
            </a:r>
          </a:p>
          <a:p>
            <a:pPr marL="342900" indent="-342900">
              <a:lnSpc>
                <a:spcPct val="150000"/>
              </a:lnSpc>
              <a:buFont typeface="Calibri" pitchFamily="34" charset="0"/>
              <a:buChar char="-"/>
            </a:pPr>
            <a:r>
              <a:rPr lang="hu-HU" altLang="hu-HU" sz="1400" dirty="0" smtClean="0">
                <a:solidFill>
                  <a:srgbClr val="C00000"/>
                </a:solidFill>
              </a:rPr>
              <a:t>Vízfolyások átvétele (</a:t>
            </a:r>
            <a:r>
              <a:rPr lang="hu-HU" altLang="hu-HU" sz="1400" dirty="0" err="1" smtClean="0">
                <a:solidFill>
                  <a:srgbClr val="C00000"/>
                </a:solidFill>
              </a:rPr>
              <a:t>Vízitársulat</a:t>
            </a:r>
            <a:r>
              <a:rPr lang="hu-HU" altLang="hu-HU" sz="1400" dirty="0" smtClean="0">
                <a:solidFill>
                  <a:srgbClr val="C00000"/>
                </a:solidFill>
              </a:rPr>
              <a:t>, belterületi)</a:t>
            </a:r>
          </a:p>
          <a:p>
            <a:pPr marL="342900" indent="-342900">
              <a:lnSpc>
                <a:spcPct val="150000"/>
              </a:lnSpc>
              <a:buFont typeface="Calibri" pitchFamily="34" charset="0"/>
              <a:buChar char="-"/>
            </a:pPr>
            <a:r>
              <a:rPr lang="hu-HU" altLang="hu-HU" sz="1400" dirty="0" smtClean="0">
                <a:solidFill>
                  <a:srgbClr val="C00000"/>
                </a:solidFill>
              </a:rPr>
              <a:t>Adatszolgáltatások</a:t>
            </a:r>
            <a:endParaRPr lang="hu-HU" altLang="hu-HU" sz="1400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 typeface="Calibri" pitchFamily="34" charset="0"/>
              <a:buChar char="-"/>
            </a:pPr>
            <a:r>
              <a:rPr lang="hu-HU" altLang="hu-HU" sz="1400" dirty="0" smtClean="0">
                <a:solidFill>
                  <a:srgbClr val="C00000"/>
                </a:solidFill>
              </a:rPr>
              <a:t>Fenntartási, kezelői munkák térképi igénye</a:t>
            </a:r>
          </a:p>
        </p:txBody>
      </p:sp>
      <p:sp>
        <p:nvSpPr>
          <p:cNvPr id="18" name="Szövegdoboz 17"/>
          <p:cNvSpPr txBox="1">
            <a:spLocks noChangeArrowheads="1"/>
          </p:cNvSpPr>
          <p:nvPr/>
        </p:nvSpPr>
        <p:spPr bwMode="auto">
          <a:xfrm>
            <a:off x="968152" y="4769887"/>
            <a:ext cx="6831012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hu-HU" altLang="hu-HU" sz="1800" b="1" dirty="0" smtClean="0">
                <a:solidFill>
                  <a:srgbClr val="000099"/>
                </a:solidFill>
              </a:rPr>
              <a:t>Korszerű térinformatikai rendszer (igénye)</a:t>
            </a:r>
          </a:p>
          <a:p>
            <a:pPr>
              <a:lnSpc>
                <a:spcPct val="150000"/>
              </a:lnSpc>
              <a:buFont typeface="Calibri" pitchFamily="34" charset="0"/>
              <a:buChar char="-"/>
            </a:pPr>
            <a:r>
              <a:rPr lang="hu-HU" altLang="hu-HU" sz="1800" dirty="0" smtClean="0">
                <a:solidFill>
                  <a:srgbClr val="000099"/>
                </a:solidFill>
              </a:rPr>
              <a:t>Rendelkezésre álló adatok</a:t>
            </a:r>
          </a:p>
          <a:p>
            <a:pPr>
              <a:lnSpc>
                <a:spcPct val="150000"/>
              </a:lnSpc>
              <a:buFont typeface="Calibri" pitchFamily="34" charset="0"/>
              <a:buChar char="-"/>
            </a:pPr>
            <a:r>
              <a:rPr lang="hu-HU" altLang="hu-HU" sz="1800" dirty="0" smtClean="0">
                <a:solidFill>
                  <a:srgbClr val="000099"/>
                </a:solidFill>
              </a:rPr>
              <a:t>A rendszer lehetőségei</a:t>
            </a:r>
            <a:endParaRPr lang="hu-HU" altLang="hu-HU" sz="1800" dirty="0">
              <a:solidFill>
                <a:srgbClr val="000099"/>
              </a:solidFill>
            </a:endParaRPr>
          </a:p>
        </p:txBody>
      </p:sp>
      <p:cxnSp>
        <p:nvCxnSpPr>
          <p:cNvPr id="10" name="Egyenes összekötő nyíllal 9"/>
          <p:cNvCxnSpPr/>
          <p:nvPr/>
        </p:nvCxnSpPr>
        <p:spPr>
          <a:xfrm>
            <a:off x="2942753" y="4433859"/>
            <a:ext cx="0" cy="323166"/>
          </a:xfrm>
          <a:prstGeom prst="straightConnector1">
            <a:avLst/>
          </a:prstGeom>
          <a:ln w="28575">
            <a:solidFill>
              <a:srgbClr val="33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 flipH="1">
            <a:off x="3056384" y="4433860"/>
            <a:ext cx="1224138" cy="32316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Szövegdoboz 32"/>
          <p:cNvSpPr txBox="1">
            <a:spLocks noChangeArrowheads="1"/>
          </p:cNvSpPr>
          <p:nvPr/>
        </p:nvSpPr>
        <p:spPr bwMode="auto">
          <a:xfrm>
            <a:off x="865016" y="6093946"/>
            <a:ext cx="683101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hu-HU" altLang="hu-HU" sz="1800" dirty="0" smtClean="0">
                <a:solidFill>
                  <a:srgbClr val="7030A0"/>
                </a:solidFill>
              </a:rPr>
              <a:t>Érdekességek</a:t>
            </a:r>
            <a:endParaRPr lang="hu-HU" altLang="hu-HU" sz="1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30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2" grpId="0"/>
      <p:bldP spid="13" grpId="0"/>
      <p:bldP spid="16" grpId="0"/>
      <p:bldP spid="18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Roland\Egyéb munkák\Geo előadás\Képek\Arnoldia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3"/>
          <a:stretch/>
        </p:blipFill>
        <p:spPr bwMode="auto">
          <a:xfrm>
            <a:off x="0" y="729258"/>
            <a:ext cx="9216108" cy="612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>
                <a:solidFill>
                  <a:srgbClr val="336600"/>
                </a:solidFill>
                <a:cs typeface="Arial" pitchFamily="34" charset="0"/>
              </a:rPr>
              <a:t>Független mérések</a:t>
            </a:r>
            <a:endParaRPr lang="hu-HU" sz="1600" i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87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:\Roland\Egyéb munkák\Geo előadás\Képek\Alsóörs szv 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76" y="804972"/>
            <a:ext cx="7860458" cy="600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 rot="20324102">
            <a:off x="5245194" y="4186003"/>
            <a:ext cx="832585" cy="21647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6156176" y="4221088"/>
            <a:ext cx="3368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Problémás terület</a:t>
            </a:r>
          </a:p>
        </p:txBody>
      </p:sp>
      <p:sp>
        <p:nvSpPr>
          <p:cNvPr id="8" name="Téglalap 7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>
                <a:solidFill>
                  <a:srgbClr val="336600"/>
                </a:solidFill>
                <a:cs typeface="Arial" pitchFamily="34" charset="0"/>
              </a:rPr>
              <a:t>Független mérések</a:t>
            </a:r>
            <a:endParaRPr lang="hu-HU" sz="1600" i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24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51520" y="1196752"/>
            <a:ext cx="85720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latin typeface="+mj-lt"/>
                <a:cs typeface="Arial" pitchFamily="34" charset="0"/>
              </a:rPr>
              <a:t>„A </a:t>
            </a:r>
            <a:r>
              <a:rPr lang="hu-HU" sz="2000" dirty="0">
                <a:latin typeface="+mj-lt"/>
                <a:cs typeface="Arial" pitchFamily="34" charset="0"/>
              </a:rPr>
              <a:t>kotrással egy bejárati csatorna alakítható ki, amely vízmélységével a kikötő előtti vízterülettel egyező hajózási mederviszonyokat biztosít. A bejárat szűkületet jelent, de két feltakaró jel kihelyezésével, a bejárati csatorna egyirányú használatával és a hajózási viszonyok megváltoztatásának a meghirdetésével együtt kellő biztonsággal hajózható</a:t>
            </a:r>
            <a:r>
              <a:rPr lang="hu-HU" sz="2000" dirty="0" smtClean="0">
                <a:latin typeface="+mj-lt"/>
                <a:cs typeface="Arial" pitchFamily="34" charset="0"/>
              </a:rPr>
              <a:t>.”</a:t>
            </a:r>
            <a:endParaRPr lang="hu-HU" sz="2000" dirty="0">
              <a:latin typeface="+mj-lt"/>
              <a:cs typeface="Arial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418309" y="2935689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i="1" dirty="0" smtClean="0">
                <a:latin typeface="+mj-lt"/>
                <a:cs typeface="Arial" pitchFamily="34" charset="0"/>
              </a:rPr>
              <a:t>Részlet a műszaki leírásból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22437" y="3717032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u="sng" dirty="0" smtClean="0">
                <a:latin typeface="+mj-lt"/>
                <a:cs typeface="Arial" pitchFamily="34" charset="0"/>
              </a:rPr>
              <a:t>Figyelembe kell venni:</a:t>
            </a:r>
          </a:p>
        </p:txBody>
      </p:sp>
      <p:sp>
        <p:nvSpPr>
          <p:cNvPr id="8" name="Téglalap 7"/>
          <p:cNvSpPr/>
          <p:nvPr/>
        </p:nvSpPr>
        <p:spPr>
          <a:xfrm>
            <a:off x="899592" y="4293096"/>
            <a:ext cx="7923981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sz="2000" dirty="0" smtClean="0">
                <a:latin typeface="+mj-lt"/>
                <a:cs typeface="Arial" pitchFamily="34" charset="0"/>
              </a:rPr>
              <a:t>- A helyi viszonyokat, a hajók maximális merülését</a:t>
            </a:r>
          </a:p>
          <a:p>
            <a:pPr>
              <a:spcAft>
                <a:spcPts val="600"/>
              </a:spcAft>
            </a:pPr>
            <a:r>
              <a:rPr lang="hu-HU" sz="2000" dirty="0" smtClean="0">
                <a:latin typeface="+mj-lt"/>
                <a:cs typeface="Arial" pitchFamily="34" charset="0"/>
              </a:rPr>
              <a:t>- Kotrási költségeket</a:t>
            </a:r>
          </a:p>
          <a:p>
            <a:pPr>
              <a:spcAft>
                <a:spcPts val="600"/>
              </a:spcAft>
            </a:pPr>
            <a:r>
              <a:rPr lang="hu-HU" sz="2000" dirty="0" smtClean="0">
                <a:latin typeface="+mj-lt"/>
                <a:cs typeface="Arial" pitchFamily="34" charset="0"/>
              </a:rPr>
              <a:t>- A kikötő előtti mederterületet (</a:t>
            </a:r>
            <a:r>
              <a:rPr lang="hu-HU" sz="2000" b="1" i="1" dirty="0" smtClean="0">
                <a:latin typeface="+mj-lt"/>
                <a:cs typeface="Arial" pitchFamily="34" charset="0"/>
              </a:rPr>
              <a:t>iszapcsapda</a:t>
            </a:r>
            <a:r>
              <a:rPr lang="hu-HU" sz="2000" dirty="0" smtClean="0">
                <a:latin typeface="+mj-lt"/>
                <a:cs typeface="Arial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sz="2000" dirty="0" smtClean="0">
                <a:latin typeface="+mj-lt"/>
                <a:cs typeface="Arial" pitchFamily="34" charset="0"/>
              </a:rPr>
              <a:t>- A számítás eredménye ellenőrizhető (uszályok befogadóképessége)</a:t>
            </a:r>
          </a:p>
        </p:txBody>
      </p:sp>
      <p:sp>
        <p:nvSpPr>
          <p:cNvPr id="9" name="Téglalap 8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3347864" y="45785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>
                <a:solidFill>
                  <a:srgbClr val="336600"/>
                </a:solidFill>
                <a:cs typeface="Arial" pitchFamily="34" charset="0"/>
              </a:rPr>
              <a:t>Független mérések</a:t>
            </a:r>
            <a:endParaRPr lang="hu-HU" sz="1600" i="1" dirty="0">
              <a:cs typeface="Arial" pitchFamily="34" charset="0"/>
            </a:endParaRPr>
          </a:p>
          <a:p>
            <a:pPr algn="r"/>
            <a:endParaRPr lang="hu-HU" sz="16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44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80321"/>
            <a:ext cx="7560840" cy="563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églalap 9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zövegdoboz 12"/>
          <p:cNvSpPr txBox="1"/>
          <p:nvPr/>
        </p:nvSpPr>
        <p:spPr>
          <a:xfrm>
            <a:off x="3347864" y="45785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>
                <a:solidFill>
                  <a:srgbClr val="336600"/>
                </a:solidFill>
                <a:cs typeface="Arial" pitchFamily="34" charset="0"/>
              </a:rPr>
              <a:t>Független mérések</a:t>
            </a:r>
            <a:endParaRPr lang="hu-HU" sz="1600" i="1" dirty="0">
              <a:cs typeface="Arial" pitchFamily="34" charset="0"/>
            </a:endParaRPr>
          </a:p>
          <a:p>
            <a:pPr algn="r"/>
            <a:endParaRPr lang="hu-HU" sz="16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5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:\Roland\Egyéb munkák\Geo előadás\Képek\Kenese zagytér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2736"/>
            <a:ext cx="9286123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 rot="20267699">
            <a:off x="4932040" y="5373216"/>
            <a:ext cx="3024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200" b="1" dirty="0" smtClean="0">
                <a:latin typeface="Arial" pitchFamily="34" charset="0"/>
                <a:cs typeface="Arial" pitchFamily="34" charset="0"/>
              </a:rPr>
              <a:t>Balaton</a:t>
            </a:r>
          </a:p>
        </p:txBody>
      </p:sp>
      <p:sp>
        <p:nvSpPr>
          <p:cNvPr id="8" name="Szövegdoboz 7"/>
          <p:cNvSpPr txBox="1"/>
          <p:nvPr/>
        </p:nvSpPr>
        <p:spPr>
          <a:xfrm rot="20419053">
            <a:off x="1599274" y="4272536"/>
            <a:ext cx="3024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200" b="1" dirty="0" smtClean="0">
                <a:latin typeface="Arial" pitchFamily="34" charset="0"/>
                <a:cs typeface="Arial" pitchFamily="34" charset="0"/>
              </a:rPr>
              <a:t>Vasút, közút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6444208" y="3477552"/>
            <a:ext cx="3024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Kőgátak</a:t>
            </a:r>
          </a:p>
        </p:txBody>
      </p:sp>
      <p:sp>
        <p:nvSpPr>
          <p:cNvPr id="10" name="Téglalap 9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zövegdoboz 12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>
                <a:solidFill>
                  <a:srgbClr val="336600"/>
                </a:solidFill>
                <a:cs typeface="Arial" pitchFamily="34" charset="0"/>
              </a:rPr>
              <a:t>Független mérések</a:t>
            </a:r>
            <a:endParaRPr lang="hu-HU" sz="1600" i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23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R:\Roland\Egyéb munkák\Geo előadás\Képek\Fénykép-0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1000124"/>
            <a:ext cx="8064896" cy="55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>
                <a:solidFill>
                  <a:srgbClr val="336600"/>
                </a:solidFill>
                <a:cs typeface="Arial" pitchFamily="34" charset="0"/>
              </a:rPr>
              <a:t>Független mérések</a:t>
            </a:r>
            <a:endParaRPr lang="hu-HU" sz="1600" i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2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:\Roland\Egyéb munkák\Geo előadás\Képek\Fénykép-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00" y="980728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>
                <a:solidFill>
                  <a:srgbClr val="336600"/>
                </a:solidFill>
                <a:cs typeface="Arial" pitchFamily="34" charset="0"/>
              </a:rPr>
              <a:t>Független mérések</a:t>
            </a:r>
            <a:endParaRPr lang="hu-HU" sz="1600" i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42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Roland\Egyéb munkák\Geo előadás\Képek\Révfülöp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"/>
          <a:stretch/>
        </p:blipFill>
        <p:spPr bwMode="auto">
          <a:xfrm>
            <a:off x="-612576" y="1808375"/>
            <a:ext cx="10879124" cy="506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4826986" y="5733256"/>
            <a:ext cx="32403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kikötőmóló két oldalán a hajók nyomai láthatók.</a:t>
            </a:r>
            <a:endParaRPr lang="hu-H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Egyenes összekötő 2"/>
          <p:cNvCxnSpPr/>
          <p:nvPr/>
        </p:nvCxnSpPr>
        <p:spPr>
          <a:xfrm>
            <a:off x="1547664" y="3645024"/>
            <a:ext cx="3279322" cy="19442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2771800" y="3284984"/>
            <a:ext cx="2376264" cy="23762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églalap 11"/>
          <p:cNvSpPr/>
          <p:nvPr/>
        </p:nvSpPr>
        <p:spPr>
          <a:xfrm>
            <a:off x="107976" y="792712"/>
            <a:ext cx="85548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latin typeface="+mj-lt"/>
                <a:cs typeface="Arial" pitchFamily="34" charset="0"/>
              </a:rPr>
              <a:t>A felmérés segítségével lehet „lelátni” a meder aljára, elemzéseket végezni.</a:t>
            </a:r>
          </a:p>
          <a:p>
            <a:r>
              <a:rPr lang="hu-HU" sz="2000" dirty="0" smtClean="0">
                <a:latin typeface="+mj-lt"/>
                <a:cs typeface="Arial" pitchFamily="34" charset="0"/>
              </a:rPr>
              <a:t>Érdemes különböző vízállásoknál elvégezni a felmérést, így az </a:t>
            </a:r>
            <a:r>
              <a:rPr lang="hu-HU" sz="2000" b="1" dirty="0" smtClean="0">
                <a:latin typeface="+mj-lt"/>
                <a:cs typeface="Arial" pitchFamily="34" charset="0"/>
              </a:rPr>
              <a:t>anyagmozgás is nyomon követhető.</a:t>
            </a:r>
            <a:endParaRPr lang="hu-HU" sz="2000" b="1" dirty="0">
              <a:latin typeface="+mj-lt"/>
              <a:cs typeface="Arial" pitchFamily="3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4283968" y="3084929"/>
            <a:ext cx="22652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Függőleges part</a:t>
            </a:r>
            <a:endParaRPr lang="hu-H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7164288" y="2780928"/>
            <a:ext cx="22652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Strand</a:t>
            </a:r>
            <a:endParaRPr lang="hu-H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251520" y="2132856"/>
            <a:ext cx="22652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smtClean="0">
                <a:latin typeface="Arial" pitchFamily="34" charset="0"/>
                <a:cs typeface="Arial" pitchFamily="34" charset="0"/>
              </a:rPr>
              <a:t>Kikötő</a:t>
            </a:r>
            <a:endParaRPr lang="hu-H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Szövegdoboz 18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>
                <a:solidFill>
                  <a:srgbClr val="336600"/>
                </a:solidFill>
                <a:cs typeface="Arial" pitchFamily="34" charset="0"/>
              </a:rPr>
              <a:t>Független mérések</a:t>
            </a:r>
            <a:endParaRPr lang="hu-HU" sz="1600" i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8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églalap 5"/>
          <p:cNvSpPr/>
          <p:nvPr/>
        </p:nvSpPr>
        <p:spPr>
          <a:xfrm>
            <a:off x="920872" y="2378778"/>
            <a:ext cx="144016" cy="16561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0" name="Egyenes összekötő 9"/>
          <p:cNvCxnSpPr>
            <a:stCxn id="13" idx="9"/>
          </p:cNvCxnSpPr>
          <p:nvPr/>
        </p:nvCxnSpPr>
        <p:spPr>
          <a:xfrm>
            <a:off x="759666" y="3013877"/>
            <a:ext cx="5921846" cy="1297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>
            <a:stCxn id="13" idx="6"/>
          </p:cNvCxnSpPr>
          <p:nvPr/>
        </p:nvCxnSpPr>
        <p:spPr>
          <a:xfrm flipV="1">
            <a:off x="664416" y="2666810"/>
            <a:ext cx="6017096" cy="1369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Szabadkézi sokszög 12"/>
          <p:cNvSpPr/>
          <p:nvPr/>
        </p:nvSpPr>
        <p:spPr>
          <a:xfrm>
            <a:off x="350091" y="2566202"/>
            <a:ext cx="6467475" cy="3057525"/>
          </a:xfrm>
          <a:custGeom>
            <a:avLst/>
            <a:gdLst>
              <a:gd name="connsiteX0" fmla="*/ 0 w 6467475"/>
              <a:gd name="connsiteY0" fmla="*/ 0 h 3057525"/>
              <a:gd name="connsiteX1" fmla="*/ 85725 w 6467475"/>
              <a:gd name="connsiteY1" fmla="*/ 19050 h 3057525"/>
              <a:gd name="connsiteX2" fmla="*/ 142875 w 6467475"/>
              <a:gd name="connsiteY2" fmla="*/ 38100 h 3057525"/>
              <a:gd name="connsiteX3" fmla="*/ 190500 w 6467475"/>
              <a:gd name="connsiteY3" fmla="*/ 47625 h 3057525"/>
              <a:gd name="connsiteX4" fmla="*/ 276225 w 6467475"/>
              <a:gd name="connsiteY4" fmla="*/ 66675 h 3057525"/>
              <a:gd name="connsiteX5" fmla="*/ 304800 w 6467475"/>
              <a:gd name="connsiteY5" fmla="*/ 85725 h 3057525"/>
              <a:gd name="connsiteX6" fmla="*/ 314325 w 6467475"/>
              <a:gd name="connsiteY6" fmla="*/ 114300 h 3057525"/>
              <a:gd name="connsiteX7" fmla="*/ 323850 w 6467475"/>
              <a:gd name="connsiteY7" fmla="*/ 200025 h 3057525"/>
              <a:gd name="connsiteX8" fmla="*/ 409575 w 6467475"/>
              <a:gd name="connsiteY8" fmla="*/ 276225 h 3057525"/>
              <a:gd name="connsiteX9" fmla="*/ 409575 w 6467475"/>
              <a:gd name="connsiteY9" fmla="*/ 447675 h 3057525"/>
              <a:gd name="connsiteX10" fmla="*/ 381000 w 6467475"/>
              <a:gd name="connsiteY10" fmla="*/ 485775 h 3057525"/>
              <a:gd name="connsiteX11" fmla="*/ 342900 w 6467475"/>
              <a:gd name="connsiteY11" fmla="*/ 561975 h 3057525"/>
              <a:gd name="connsiteX12" fmla="*/ 333375 w 6467475"/>
              <a:gd name="connsiteY12" fmla="*/ 600075 h 3057525"/>
              <a:gd name="connsiteX13" fmla="*/ 342900 w 6467475"/>
              <a:gd name="connsiteY13" fmla="*/ 638175 h 3057525"/>
              <a:gd name="connsiteX14" fmla="*/ 371475 w 6467475"/>
              <a:gd name="connsiteY14" fmla="*/ 676275 h 3057525"/>
              <a:gd name="connsiteX15" fmla="*/ 419100 w 6467475"/>
              <a:gd name="connsiteY15" fmla="*/ 762000 h 3057525"/>
              <a:gd name="connsiteX16" fmla="*/ 428625 w 6467475"/>
              <a:gd name="connsiteY16" fmla="*/ 809625 h 3057525"/>
              <a:gd name="connsiteX17" fmla="*/ 457200 w 6467475"/>
              <a:gd name="connsiteY17" fmla="*/ 1085850 h 3057525"/>
              <a:gd name="connsiteX18" fmla="*/ 485775 w 6467475"/>
              <a:gd name="connsiteY18" fmla="*/ 1123950 h 3057525"/>
              <a:gd name="connsiteX19" fmla="*/ 476250 w 6467475"/>
              <a:gd name="connsiteY19" fmla="*/ 1200150 h 3057525"/>
              <a:gd name="connsiteX20" fmla="*/ 447675 w 6467475"/>
              <a:gd name="connsiteY20" fmla="*/ 1238250 h 3057525"/>
              <a:gd name="connsiteX21" fmla="*/ 419100 w 6467475"/>
              <a:gd name="connsiteY21" fmla="*/ 1285875 h 3057525"/>
              <a:gd name="connsiteX22" fmla="*/ 428625 w 6467475"/>
              <a:gd name="connsiteY22" fmla="*/ 1400175 h 3057525"/>
              <a:gd name="connsiteX23" fmla="*/ 466725 w 6467475"/>
              <a:gd name="connsiteY23" fmla="*/ 1457325 h 3057525"/>
              <a:gd name="connsiteX24" fmla="*/ 542925 w 6467475"/>
              <a:gd name="connsiteY24" fmla="*/ 1524000 h 3057525"/>
              <a:gd name="connsiteX25" fmla="*/ 619125 w 6467475"/>
              <a:gd name="connsiteY25" fmla="*/ 1562100 h 3057525"/>
              <a:gd name="connsiteX26" fmla="*/ 647700 w 6467475"/>
              <a:gd name="connsiteY26" fmla="*/ 1590675 h 3057525"/>
              <a:gd name="connsiteX27" fmla="*/ 685800 w 6467475"/>
              <a:gd name="connsiteY27" fmla="*/ 1619250 h 3057525"/>
              <a:gd name="connsiteX28" fmla="*/ 733425 w 6467475"/>
              <a:gd name="connsiteY28" fmla="*/ 1714500 h 3057525"/>
              <a:gd name="connsiteX29" fmla="*/ 790575 w 6467475"/>
              <a:gd name="connsiteY29" fmla="*/ 1809750 h 3057525"/>
              <a:gd name="connsiteX30" fmla="*/ 819150 w 6467475"/>
              <a:gd name="connsiteY30" fmla="*/ 1819275 h 3057525"/>
              <a:gd name="connsiteX31" fmla="*/ 857250 w 6467475"/>
              <a:gd name="connsiteY31" fmla="*/ 1876425 h 3057525"/>
              <a:gd name="connsiteX32" fmla="*/ 1123950 w 6467475"/>
              <a:gd name="connsiteY32" fmla="*/ 1914525 h 3057525"/>
              <a:gd name="connsiteX33" fmla="*/ 1162050 w 6467475"/>
              <a:gd name="connsiteY33" fmla="*/ 1971675 h 3057525"/>
              <a:gd name="connsiteX34" fmla="*/ 1200150 w 6467475"/>
              <a:gd name="connsiteY34" fmla="*/ 2019300 h 3057525"/>
              <a:gd name="connsiteX35" fmla="*/ 1219200 w 6467475"/>
              <a:gd name="connsiteY35" fmla="*/ 2057400 h 3057525"/>
              <a:gd name="connsiteX36" fmla="*/ 1247775 w 6467475"/>
              <a:gd name="connsiteY36" fmla="*/ 2076450 h 3057525"/>
              <a:gd name="connsiteX37" fmla="*/ 1676400 w 6467475"/>
              <a:gd name="connsiteY37" fmla="*/ 2162175 h 3057525"/>
              <a:gd name="connsiteX38" fmla="*/ 1752600 w 6467475"/>
              <a:gd name="connsiteY38" fmla="*/ 2171700 h 3057525"/>
              <a:gd name="connsiteX39" fmla="*/ 1819275 w 6467475"/>
              <a:gd name="connsiteY39" fmla="*/ 2286000 h 3057525"/>
              <a:gd name="connsiteX40" fmla="*/ 1876425 w 6467475"/>
              <a:gd name="connsiteY40" fmla="*/ 2419350 h 3057525"/>
              <a:gd name="connsiteX41" fmla="*/ 1971675 w 6467475"/>
              <a:gd name="connsiteY41" fmla="*/ 2466975 h 3057525"/>
              <a:gd name="connsiteX42" fmla="*/ 2247900 w 6467475"/>
              <a:gd name="connsiteY42" fmla="*/ 2438400 h 3057525"/>
              <a:gd name="connsiteX43" fmla="*/ 2571750 w 6467475"/>
              <a:gd name="connsiteY43" fmla="*/ 2409825 h 3057525"/>
              <a:gd name="connsiteX44" fmla="*/ 2686050 w 6467475"/>
              <a:gd name="connsiteY44" fmla="*/ 2390775 h 3057525"/>
              <a:gd name="connsiteX45" fmla="*/ 2828925 w 6467475"/>
              <a:gd name="connsiteY45" fmla="*/ 2352675 h 3057525"/>
              <a:gd name="connsiteX46" fmla="*/ 3019425 w 6467475"/>
              <a:gd name="connsiteY46" fmla="*/ 2371725 h 3057525"/>
              <a:gd name="connsiteX47" fmla="*/ 3067050 w 6467475"/>
              <a:gd name="connsiteY47" fmla="*/ 2419350 h 3057525"/>
              <a:gd name="connsiteX48" fmla="*/ 3095625 w 6467475"/>
              <a:gd name="connsiteY48" fmla="*/ 2476500 h 3057525"/>
              <a:gd name="connsiteX49" fmla="*/ 3124200 w 6467475"/>
              <a:gd name="connsiteY49" fmla="*/ 2562225 h 3057525"/>
              <a:gd name="connsiteX50" fmla="*/ 3190875 w 6467475"/>
              <a:gd name="connsiteY50" fmla="*/ 2638425 h 3057525"/>
              <a:gd name="connsiteX51" fmla="*/ 3276600 w 6467475"/>
              <a:gd name="connsiteY51" fmla="*/ 2686050 h 3057525"/>
              <a:gd name="connsiteX52" fmla="*/ 3400425 w 6467475"/>
              <a:gd name="connsiteY52" fmla="*/ 2743200 h 3057525"/>
              <a:gd name="connsiteX53" fmla="*/ 3448050 w 6467475"/>
              <a:gd name="connsiteY53" fmla="*/ 2781300 h 3057525"/>
              <a:gd name="connsiteX54" fmla="*/ 3629025 w 6467475"/>
              <a:gd name="connsiteY54" fmla="*/ 2876550 h 3057525"/>
              <a:gd name="connsiteX55" fmla="*/ 3733800 w 6467475"/>
              <a:gd name="connsiteY55" fmla="*/ 2914650 h 3057525"/>
              <a:gd name="connsiteX56" fmla="*/ 3848100 w 6467475"/>
              <a:gd name="connsiteY56" fmla="*/ 2924175 h 3057525"/>
              <a:gd name="connsiteX57" fmla="*/ 4038600 w 6467475"/>
              <a:gd name="connsiteY57" fmla="*/ 2962275 h 3057525"/>
              <a:gd name="connsiteX58" fmla="*/ 4105275 w 6467475"/>
              <a:gd name="connsiteY58" fmla="*/ 3009900 h 3057525"/>
              <a:gd name="connsiteX59" fmla="*/ 4181475 w 6467475"/>
              <a:gd name="connsiteY59" fmla="*/ 3057525 h 3057525"/>
              <a:gd name="connsiteX60" fmla="*/ 4343400 w 6467475"/>
              <a:gd name="connsiteY60" fmla="*/ 3019425 h 3057525"/>
              <a:gd name="connsiteX61" fmla="*/ 4600575 w 6467475"/>
              <a:gd name="connsiteY61" fmla="*/ 2943225 h 3057525"/>
              <a:gd name="connsiteX62" fmla="*/ 4867275 w 6467475"/>
              <a:gd name="connsiteY62" fmla="*/ 2933700 h 3057525"/>
              <a:gd name="connsiteX63" fmla="*/ 5048250 w 6467475"/>
              <a:gd name="connsiteY63" fmla="*/ 2924175 h 3057525"/>
              <a:gd name="connsiteX64" fmla="*/ 5153025 w 6467475"/>
              <a:gd name="connsiteY64" fmla="*/ 2981325 h 3057525"/>
              <a:gd name="connsiteX65" fmla="*/ 5191125 w 6467475"/>
              <a:gd name="connsiteY65" fmla="*/ 3009900 h 3057525"/>
              <a:gd name="connsiteX66" fmla="*/ 5343525 w 6467475"/>
              <a:gd name="connsiteY66" fmla="*/ 3028950 h 3057525"/>
              <a:gd name="connsiteX67" fmla="*/ 5419725 w 6467475"/>
              <a:gd name="connsiteY67" fmla="*/ 3009900 h 3057525"/>
              <a:gd name="connsiteX68" fmla="*/ 5467350 w 6467475"/>
              <a:gd name="connsiteY68" fmla="*/ 2971800 h 3057525"/>
              <a:gd name="connsiteX69" fmla="*/ 5600700 w 6467475"/>
              <a:gd name="connsiteY69" fmla="*/ 2933700 h 3057525"/>
              <a:gd name="connsiteX70" fmla="*/ 5781675 w 6467475"/>
              <a:gd name="connsiteY70" fmla="*/ 2943225 h 3057525"/>
              <a:gd name="connsiteX71" fmla="*/ 5838825 w 6467475"/>
              <a:gd name="connsiteY71" fmla="*/ 2952750 h 3057525"/>
              <a:gd name="connsiteX72" fmla="*/ 6181725 w 6467475"/>
              <a:gd name="connsiteY72" fmla="*/ 2933700 h 3057525"/>
              <a:gd name="connsiteX73" fmla="*/ 6467475 w 6467475"/>
              <a:gd name="connsiteY73" fmla="*/ 2867025 h 305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6467475" h="3057525">
                <a:moveTo>
                  <a:pt x="0" y="0"/>
                </a:moveTo>
                <a:cubicBezTo>
                  <a:pt x="27191" y="5438"/>
                  <a:pt x="58822" y="10979"/>
                  <a:pt x="85725" y="19050"/>
                </a:cubicBezTo>
                <a:cubicBezTo>
                  <a:pt x="104959" y="24820"/>
                  <a:pt x="123184" y="34162"/>
                  <a:pt x="142875" y="38100"/>
                </a:cubicBezTo>
                <a:lnTo>
                  <a:pt x="190500" y="47625"/>
                </a:lnTo>
                <a:cubicBezTo>
                  <a:pt x="213495" y="51806"/>
                  <a:pt x="252233" y="54679"/>
                  <a:pt x="276225" y="66675"/>
                </a:cubicBezTo>
                <a:cubicBezTo>
                  <a:pt x="286464" y="71795"/>
                  <a:pt x="295275" y="79375"/>
                  <a:pt x="304800" y="85725"/>
                </a:cubicBezTo>
                <a:cubicBezTo>
                  <a:pt x="307975" y="95250"/>
                  <a:pt x="312674" y="104396"/>
                  <a:pt x="314325" y="114300"/>
                </a:cubicBezTo>
                <a:cubicBezTo>
                  <a:pt x="319052" y="142660"/>
                  <a:pt x="314180" y="172949"/>
                  <a:pt x="323850" y="200025"/>
                </a:cubicBezTo>
                <a:cubicBezTo>
                  <a:pt x="338524" y="241112"/>
                  <a:pt x="376382" y="256309"/>
                  <a:pt x="409575" y="276225"/>
                </a:cubicBezTo>
                <a:cubicBezTo>
                  <a:pt x="431358" y="341574"/>
                  <a:pt x="433249" y="335225"/>
                  <a:pt x="409575" y="447675"/>
                </a:cubicBezTo>
                <a:cubicBezTo>
                  <a:pt x="406305" y="463209"/>
                  <a:pt x="390525" y="473075"/>
                  <a:pt x="381000" y="485775"/>
                </a:cubicBezTo>
                <a:cubicBezTo>
                  <a:pt x="351388" y="574610"/>
                  <a:pt x="402883" y="427012"/>
                  <a:pt x="342900" y="561975"/>
                </a:cubicBezTo>
                <a:cubicBezTo>
                  <a:pt x="337583" y="573938"/>
                  <a:pt x="336550" y="587375"/>
                  <a:pt x="333375" y="600075"/>
                </a:cubicBezTo>
                <a:cubicBezTo>
                  <a:pt x="336550" y="612775"/>
                  <a:pt x="337046" y="626466"/>
                  <a:pt x="342900" y="638175"/>
                </a:cubicBezTo>
                <a:cubicBezTo>
                  <a:pt x="350000" y="652374"/>
                  <a:pt x="362669" y="663066"/>
                  <a:pt x="371475" y="676275"/>
                </a:cubicBezTo>
                <a:cubicBezTo>
                  <a:pt x="395395" y="712155"/>
                  <a:pt x="400944" y="725687"/>
                  <a:pt x="419100" y="762000"/>
                </a:cubicBezTo>
                <a:cubicBezTo>
                  <a:pt x="422275" y="777875"/>
                  <a:pt x="426733" y="793547"/>
                  <a:pt x="428625" y="809625"/>
                </a:cubicBezTo>
                <a:cubicBezTo>
                  <a:pt x="439441" y="901557"/>
                  <a:pt x="401660" y="1011797"/>
                  <a:pt x="457200" y="1085850"/>
                </a:cubicBezTo>
                <a:lnTo>
                  <a:pt x="485775" y="1123950"/>
                </a:lnTo>
                <a:cubicBezTo>
                  <a:pt x="482600" y="1149350"/>
                  <a:pt x="484345" y="1175866"/>
                  <a:pt x="476250" y="1200150"/>
                </a:cubicBezTo>
                <a:cubicBezTo>
                  <a:pt x="471230" y="1215210"/>
                  <a:pt x="456481" y="1225041"/>
                  <a:pt x="447675" y="1238250"/>
                </a:cubicBezTo>
                <a:cubicBezTo>
                  <a:pt x="437406" y="1253654"/>
                  <a:pt x="428625" y="1270000"/>
                  <a:pt x="419100" y="1285875"/>
                </a:cubicBezTo>
                <a:cubicBezTo>
                  <a:pt x="422275" y="1323975"/>
                  <a:pt x="418392" y="1363338"/>
                  <a:pt x="428625" y="1400175"/>
                </a:cubicBezTo>
                <a:cubicBezTo>
                  <a:pt x="434753" y="1422235"/>
                  <a:pt x="452227" y="1439605"/>
                  <a:pt x="466725" y="1457325"/>
                </a:cubicBezTo>
                <a:cubicBezTo>
                  <a:pt x="487550" y="1482778"/>
                  <a:pt x="513463" y="1507930"/>
                  <a:pt x="542925" y="1524000"/>
                </a:cubicBezTo>
                <a:cubicBezTo>
                  <a:pt x="567856" y="1537598"/>
                  <a:pt x="595167" y="1546854"/>
                  <a:pt x="619125" y="1562100"/>
                </a:cubicBezTo>
                <a:cubicBezTo>
                  <a:pt x="630489" y="1569332"/>
                  <a:pt x="637473" y="1581909"/>
                  <a:pt x="647700" y="1590675"/>
                </a:cubicBezTo>
                <a:cubicBezTo>
                  <a:pt x="659753" y="1601006"/>
                  <a:pt x="673100" y="1609725"/>
                  <a:pt x="685800" y="1619250"/>
                </a:cubicBezTo>
                <a:lnTo>
                  <a:pt x="733425" y="1714500"/>
                </a:lnTo>
                <a:cubicBezTo>
                  <a:pt x="742755" y="1733160"/>
                  <a:pt x="776782" y="1805152"/>
                  <a:pt x="790575" y="1809750"/>
                </a:cubicBezTo>
                <a:lnTo>
                  <a:pt x="819150" y="1819275"/>
                </a:lnTo>
                <a:cubicBezTo>
                  <a:pt x="831850" y="1838325"/>
                  <a:pt x="834799" y="1871935"/>
                  <a:pt x="857250" y="1876425"/>
                </a:cubicBezTo>
                <a:cubicBezTo>
                  <a:pt x="977088" y="1900393"/>
                  <a:pt x="888822" y="1883856"/>
                  <a:pt x="1123950" y="1914525"/>
                </a:cubicBezTo>
                <a:cubicBezTo>
                  <a:pt x="1136650" y="1933575"/>
                  <a:pt x="1148584" y="1953159"/>
                  <a:pt x="1162050" y="1971675"/>
                </a:cubicBezTo>
                <a:cubicBezTo>
                  <a:pt x="1174007" y="1988117"/>
                  <a:pt x="1188873" y="2002384"/>
                  <a:pt x="1200150" y="2019300"/>
                </a:cubicBezTo>
                <a:cubicBezTo>
                  <a:pt x="1208026" y="2031114"/>
                  <a:pt x="1210110" y="2046492"/>
                  <a:pt x="1219200" y="2057400"/>
                </a:cubicBezTo>
                <a:cubicBezTo>
                  <a:pt x="1226529" y="2066194"/>
                  <a:pt x="1236819" y="2073130"/>
                  <a:pt x="1247775" y="2076450"/>
                </a:cubicBezTo>
                <a:cubicBezTo>
                  <a:pt x="1570577" y="2174269"/>
                  <a:pt x="1439555" y="2141580"/>
                  <a:pt x="1676400" y="2162175"/>
                </a:cubicBezTo>
                <a:cubicBezTo>
                  <a:pt x="1701901" y="2164393"/>
                  <a:pt x="1727200" y="2168525"/>
                  <a:pt x="1752600" y="2171700"/>
                </a:cubicBezTo>
                <a:cubicBezTo>
                  <a:pt x="1783259" y="2214622"/>
                  <a:pt x="1806924" y="2236596"/>
                  <a:pt x="1819275" y="2286000"/>
                </a:cubicBezTo>
                <a:cubicBezTo>
                  <a:pt x="1835862" y="2352348"/>
                  <a:pt x="1811858" y="2367697"/>
                  <a:pt x="1876425" y="2419350"/>
                </a:cubicBezTo>
                <a:cubicBezTo>
                  <a:pt x="1904144" y="2441525"/>
                  <a:pt x="1939925" y="2451100"/>
                  <a:pt x="1971675" y="2466975"/>
                </a:cubicBezTo>
                <a:lnTo>
                  <a:pt x="2247900" y="2438400"/>
                </a:lnTo>
                <a:cubicBezTo>
                  <a:pt x="2355781" y="2428126"/>
                  <a:pt x="2464015" y="2421535"/>
                  <a:pt x="2571750" y="2409825"/>
                </a:cubicBezTo>
                <a:cubicBezTo>
                  <a:pt x="2610149" y="2405651"/>
                  <a:pt x="2648385" y="2399335"/>
                  <a:pt x="2686050" y="2390775"/>
                </a:cubicBezTo>
                <a:cubicBezTo>
                  <a:pt x="3092158" y="2298478"/>
                  <a:pt x="2604547" y="2397551"/>
                  <a:pt x="2828925" y="2352675"/>
                </a:cubicBezTo>
                <a:cubicBezTo>
                  <a:pt x="2892425" y="2359025"/>
                  <a:pt x="2957972" y="2354518"/>
                  <a:pt x="3019425" y="2371725"/>
                </a:cubicBezTo>
                <a:cubicBezTo>
                  <a:pt x="3041044" y="2377778"/>
                  <a:pt x="3053845" y="2401193"/>
                  <a:pt x="3067050" y="2419350"/>
                </a:cubicBezTo>
                <a:cubicBezTo>
                  <a:pt x="3079577" y="2436575"/>
                  <a:pt x="3087715" y="2456725"/>
                  <a:pt x="3095625" y="2476500"/>
                </a:cubicBezTo>
                <a:cubicBezTo>
                  <a:pt x="3106812" y="2504466"/>
                  <a:pt x="3104365" y="2539557"/>
                  <a:pt x="3124200" y="2562225"/>
                </a:cubicBezTo>
                <a:cubicBezTo>
                  <a:pt x="3146425" y="2587625"/>
                  <a:pt x="3167010" y="2614560"/>
                  <a:pt x="3190875" y="2638425"/>
                </a:cubicBezTo>
                <a:cubicBezTo>
                  <a:pt x="3205925" y="2653475"/>
                  <a:pt x="3267346" y="2681779"/>
                  <a:pt x="3276600" y="2686050"/>
                </a:cubicBezTo>
                <a:cubicBezTo>
                  <a:pt x="3309356" y="2701168"/>
                  <a:pt x="3368768" y="2723054"/>
                  <a:pt x="3400425" y="2743200"/>
                </a:cubicBezTo>
                <a:cubicBezTo>
                  <a:pt x="3417577" y="2754115"/>
                  <a:pt x="3431134" y="2770023"/>
                  <a:pt x="3448050" y="2781300"/>
                </a:cubicBezTo>
                <a:cubicBezTo>
                  <a:pt x="3516003" y="2826602"/>
                  <a:pt x="3555163" y="2847005"/>
                  <a:pt x="3629025" y="2876550"/>
                </a:cubicBezTo>
                <a:cubicBezTo>
                  <a:pt x="3663529" y="2890352"/>
                  <a:pt x="3697486" y="2906756"/>
                  <a:pt x="3733800" y="2914650"/>
                </a:cubicBezTo>
                <a:cubicBezTo>
                  <a:pt x="3771159" y="2922772"/>
                  <a:pt x="3810000" y="2921000"/>
                  <a:pt x="3848100" y="2924175"/>
                </a:cubicBezTo>
                <a:cubicBezTo>
                  <a:pt x="3911600" y="2936875"/>
                  <a:pt x="3977166" y="2941797"/>
                  <a:pt x="4038600" y="2962275"/>
                </a:cubicBezTo>
                <a:cubicBezTo>
                  <a:pt x="4064511" y="2970912"/>
                  <a:pt x="4082550" y="2994750"/>
                  <a:pt x="4105275" y="3009900"/>
                </a:cubicBezTo>
                <a:cubicBezTo>
                  <a:pt x="4130197" y="3026515"/>
                  <a:pt x="4156075" y="3041650"/>
                  <a:pt x="4181475" y="3057525"/>
                </a:cubicBezTo>
                <a:cubicBezTo>
                  <a:pt x="4235450" y="3044825"/>
                  <a:pt x="4290150" y="3034885"/>
                  <a:pt x="4343400" y="3019425"/>
                </a:cubicBezTo>
                <a:cubicBezTo>
                  <a:pt x="4445936" y="2989657"/>
                  <a:pt x="4494215" y="2953602"/>
                  <a:pt x="4600575" y="2943225"/>
                </a:cubicBezTo>
                <a:cubicBezTo>
                  <a:pt x="4689111" y="2934587"/>
                  <a:pt x="4778375" y="2936875"/>
                  <a:pt x="4867275" y="2933700"/>
                </a:cubicBezTo>
                <a:cubicBezTo>
                  <a:pt x="4939611" y="2913032"/>
                  <a:pt x="4962356" y="2898033"/>
                  <a:pt x="5048250" y="2924175"/>
                </a:cubicBezTo>
                <a:cubicBezTo>
                  <a:pt x="5086309" y="2935758"/>
                  <a:pt x="5118912" y="2960857"/>
                  <a:pt x="5153025" y="2981325"/>
                </a:cubicBezTo>
                <a:cubicBezTo>
                  <a:pt x="5166638" y="2989493"/>
                  <a:pt x="5176385" y="3004004"/>
                  <a:pt x="5191125" y="3009900"/>
                </a:cubicBezTo>
                <a:cubicBezTo>
                  <a:pt x="5210819" y="3017778"/>
                  <a:pt x="5342943" y="3028892"/>
                  <a:pt x="5343525" y="3028950"/>
                </a:cubicBezTo>
                <a:cubicBezTo>
                  <a:pt x="5368925" y="3022600"/>
                  <a:pt x="5395953" y="3020872"/>
                  <a:pt x="5419725" y="3009900"/>
                </a:cubicBezTo>
                <a:cubicBezTo>
                  <a:pt x="5438184" y="3001381"/>
                  <a:pt x="5449789" y="2982044"/>
                  <a:pt x="5467350" y="2971800"/>
                </a:cubicBezTo>
                <a:cubicBezTo>
                  <a:pt x="5523984" y="2938764"/>
                  <a:pt x="5538570" y="2942576"/>
                  <a:pt x="5600700" y="2933700"/>
                </a:cubicBezTo>
                <a:cubicBezTo>
                  <a:pt x="5661025" y="2936875"/>
                  <a:pt x="5721459" y="2938408"/>
                  <a:pt x="5781675" y="2943225"/>
                </a:cubicBezTo>
                <a:cubicBezTo>
                  <a:pt x="5800926" y="2944765"/>
                  <a:pt x="5819518" y="2953210"/>
                  <a:pt x="5838825" y="2952750"/>
                </a:cubicBezTo>
                <a:cubicBezTo>
                  <a:pt x="5953269" y="2950025"/>
                  <a:pt x="6067425" y="2940050"/>
                  <a:pt x="6181725" y="2933700"/>
                </a:cubicBezTo>
                <a:cubicBezTo>
                  <a:pt x="6448120" y="2864635"/>
                  <a:pt x="6350341" y="2867025"/>
                  <a:pt x="6467475" y="2867025"/>
                </a:cubicBezTo>
              </a:path>
            </a:pathLst>
          </a:custGeom>
          <a:ln>
            <a:solidFill>
              <a:srgbClr val="33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5" name="Egyenes összekötő 14"/>
          <p:cNvCxnSpPr>
            <a:stCxn id="6" idx="2"/>
          </p:cNvCxnSpPr>
          <p:nvPr/>
        </p:nvCxnSpPr>
        <p:spPr>
          <a:xfrm>
            <a:off x="992880" y="4034962"/>
            <a:ext cx="4104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2109004" y="3674922"/>
            <a:ext cx="45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Vízmérce nullpont: 103.41 </a:t>
            </a:r>
            <a:r>
              <a:rPr lang="hu-HU" dirty="0" err="1" smtClean="0"/>
              <a:t>mBf</a:t>
            </a:r>
            <a:endParaRPr lang="hu-HU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5066454" y="514644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336600"/>
                </a:solidFill>
              </a:rPr>
              <a:t>Meder</a:t>
            </a:r>
            <a:endParaRPr lang="hu-HU" dirty="0">
              <a:solidFill>
                <a:srgbClr val="336600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6789710" y="2832905"/>
            <a:ext cx="2310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0033CC"/>
                </a:solidFill>
              </a:rPr>
              <a:t>Vízszint (</a:t>
            </a:r>
            <a:r>
              <a:rPr lang="hu-HU" dirty="0" err="1" smtClean="0">
                <a:solidFill>
                  <a:srgbClr val="0033CC"/>
                </a:solidFill>
              </a:rPr>
              <a:t>pl</a:t>
            </a:r>
            <a:r>
              <a:rPr lang="hu-HU" dirty="0" smtClean="0">
                <a:solidFill>
                  <a:srgbClr val="0033CC"/>
                </a:solidFill>
              </a:rPr>
              <a:t>: 102 cm)</a:t>
            </a:r>
            <a:endParaRPr lang="hu-HU" dirty="0">
              <a:solidFill>
                <a:srgbClr val="0033CC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6789710" y="2463573"/>
            <a:ext cx="2310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C00000"/>
                </a:solidFill>
              </a:rPr>
              <a:t>Szabályozási szint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243135" y="1674817"/>
            <a:ext cx="4200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Vízszintek és magasságok a Balatonnál</a:t>
            </a:r>
            <a:endParaRPr lang="hu-HU" sz="2000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267518" y="6093296"/>
            <a:ext cx="875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A vízmércék alapján a víz felületének balti magassága kiszámítható.</a:t>
            </a:r>
            <a:endParaRPr lang="hu-HU" sz="2000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 smtClean="0">
                <a:solidFill>
                  <a:srgbClr val="336600"/>
                </a:solidFill>
                <a:cs typeface="Arial" pitchFamily="34" charset="0"/>
              </a:rPr>
              <a:t>Balaton 120 projekt</a:t>
            </a:r>
            <a:endParaRPr lang="hu-HU" sz="1600" i="1" dirty="0">
              <a:cs typeface="Arial" pitchFamily="34" charset="0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1043608" y="908720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Balaton 120 projekt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13985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6" grpId="0"/>
      <p:bldP spid="18" grpId="0"/>
      <p:bldP spid="20" grpId="0"/>
      <p:bldP spid="21" grpId="0"/>
      <p:bldP spid="19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Szövegdoboz 23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 smtClean="0">
                <a:solidFill>
                  <a:srgbClr val="336600"/>
                </a:solidFill>
                <a:cs typeface="Arial" pitchFamily="34" charset="0"/>
              </a:rPr>
              <a:t>Balaton 120 projekt</a:t>
            </a:r>
            <a:endParaRPr lang="hu-HU" sz="1600" i="1" dirty="0">
              <a:cs typeface="Arial" pitchFamily="34" charset="0"/>
            </a:endParaRPr>
          </a:p>
        </p:txBody>
      </p:sp>
      <p:pic>
        <p:nvPicPr>
          <p:cNvPr id="22" name="Kép 21" descr="G:\Vízügy munkák\Munkák\Vízmércék\Balaton 120 vízmércék a déli parton\2016.02.29 - Vízmérce ellenőrzések\Helyszíni fényképek\Jamai-patak 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4327525" cy="5771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6" name="Kép 25" descr="G:\Vízügy munkák\Munkák\Vízmércék\Balaton 120 vízmércék a déli parton\2016.02.29 - Vízmérce ellenőrzések\Helyszíni fényképek\Kőröshegyi-séd (1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08719"/>
            <a:ext cx="4239895" cy="5771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610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323528" y="90872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+mj-lt"/>
                <a:cs typeface="Arial" pitchFamily="34" charset="0"/>
              </a:rPr>
              <a:t>A Balatoni Vízügyi Kirendeltség a Közép-Dunántúli Vízügyi Igazgatósághoz tartozik, aminek központja Székesfehérváron található.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48333" y="1700808"/>
            <a:ext cx="8424936" cy="157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+mj-lt"/>
                <a:cs typeface="Arial" pitchFamily="34" charset="0"/>
              </a:rPr>
              <a:t>Működési területe: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+mj-lt"/>
                <a:cs typeface="Arial" pitchFamily="34" charset="0"/>
              </a:rPr>
              <a:t>	</a:t>
            </a:r>
            <a:r>
              <a:rPr lang="hu-HU" dirty="0" smtClean="0">
                <a:latin typeface="+mj-lt"/>
                <a:cs typeface="Arial" pitchFamily="34" charset="0"/>
              </a:rPr>
              <a:t>- Balaton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+mj-lt"/>
                <a:cs typeface="Arial" pitchFamily="34" charset="0"/>
              </a:rPr>
              <a:t>	</a:t>
            </a:r>
            <a:r>
              <a:rPr lang="hu-HU" dirty="0" smtClean="0">
                <a:latin typeface="+mj-lt"/>
                <a:cs typeface="Arial" pitchFamily="34" charset="0"/>
              </a:rPr>
              <a:t>- Sió-csatorna felső szakasza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+mj-lt"/>
                <a:cs typeface="Arial" pitchFamily="34" charset="0"/>
              </a:rPr>
              <a:t>	</a:t>
            </a:r>
            <a:r>
              <a:rPr lang="hu-HU" dirty="0" smtClean="0">
                <a:latin typeface="+mj-lt"/>
                <a:cs typeface="Arial" pitchFamily="34" charset="0"/>
              </a:rPr>
              <a:t>- A Balatonba torkolló vízfolyások egy része</a:t>
            </a:r>
          </a:p>
        </p:txBody>
      </p:sp>
      <p:pic>
        <p:nvPicPr>
          <p:cNvPr id="2050" name="Picture 2" descr="R:\Roland\Egyéb munkák\Geo előadás\Működési terület\Területünk 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1628800"/>
            <a:ext cx="4966455" cy="500884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R:\Roland\Egyéb munkák\Geo előadás\Működési terület\Területünk 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1628800"/>
            <a:ext cx="4966456" cy="500884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2915816" y="523849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BVK</a:t>
            </a:r>
          </a:p>
        </p:txBody>
      </p:sp>
      <p:sp>
        <p:nvSpPr>
          <p:cNvPr id="2" name="Téglalap 1"/>
          <p:cNvSpPr/>
          <p:nvPr/>
        </p:nvSpPr>
        <p:spPr>
          <a:xfrm>
            <a:off x="2699792" y="5308981"/>
            <a:ext cx="216024" cy="228353"/>
          </a:xfrm>
          <a:prstGeom prst="rect">
            <a:avLst/>
          </a:prstGeom>
          <a:solidFill>
            <a:srgbClr val="008000"/>
          </a:solidFill>
          <a:ln w="31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Szövegdoboz 14"/>
          <p:cNvSpPr txBox="1"/>
          <p:nvPr/>
        </p:nvSpPr>
        <p:spPr>
          <a:xfrm>
            <a:off x="3347864" y="45785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hu-HU" altLang="hu-HU" sz="1600" dirty="0" err="1">
                <a:solidFill>
                  <a:schemeClr val="accent6">
                    <a:lumMod val="50000"/>
                  </a:schemeClr>
                </a:solidFill>
              </a:rPr>
              <a:t>B.V.K.-ról</a:t>
            </a:r>
            <a:r>
              <a:rPr lang="hu-HU" altLang="hu-H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u-HU" altLang="hu-HU" sz="1600" dirty="0" smtClean="0">
                <a:solidFill>
                  <a:schemeClr val="accent6">
                    <a:lumMod val="50000"/>
                  </a:schemeClr>
                </a:solidFill>
              </a:rPr>
              <a:t>röviden</a:t>
            </a:r>
            <a:endParaRPr lang="hu-HU" sz="16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65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 smtClean="0">
                <a:solidFill>
                  <a:srgbClr val="336600"/>
                </a:solidFill>
                <a:cs typeface="Arial" pitchFamily="34" charset="0"/>
              </a:rPr>
              <a:t>Teljes Balaton-felmérés, </a:t>
            </a:r>
            <a:r>
              <a:rPr lang="hu-HU" sz="1600" i="1" dirty="0" err="1" smtClean="0">
                <a:solidFill>
                  <a:srgbClr val="336600"/>
                </a:solidFill>
                <a:cs typeface="Arial" pitchFamily="34" charset="0"/>
              </a:rPr>
              <a:t>Kehop</a:t>
            </a:r>
            <a:endParaRPr lang="hu-HU" sz="1600" i="1" dirty="0">
              <a:cs typeface="Arial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043608" y="908720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Teljes Balaton-felmérés, 2015</a:t>
            </a:r>
            <a:endParaRPr lang="hu-HU" sz="24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251520" y="1484784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</a:t>
            </a:r>
            <a:r>
              <a:rPr lang="hu-HU" dirty="0" err="1" smtClean="0"/>
              <a:t>Kehop</a:t>
            </a:r>
            <a:r>
              <a:rPr lang="hu-HU" dirty="0" smtClean="0"/>
              <a:t> (Környezeti </a:t>
            </a:r>
            <a:r>
              <a:rPr lang="hu-HU" dirty="0"/>
              <a:t>és Energiahatékonysági Operatív </a:t>
            </a:r>
            <a:r>
              <a:rPr lang="hu-HU" dirty="0" smtClean="0"/>
              <a:t>Program) keretében új felmérés készült a Balatonról, emellett rengeteg új adat vált elérhetővé.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251520" y="2261980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smtClean="0"/>
              <a:t>Sekélyvízi felmérés: BVK</a:t>
            </a:r>
          </a:p>
          <a:p>
            <a:pPr marL="285750" indent="-28575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smtClean="0"/>
              <a:t>Mélyvízi felmérés: </a:t>
            </a:r>
            <a:r>
              <a:rPr lang="hu-HU" dirty="0" err="1" smtClean="0"/>
              <a:t>Dr</a:t>
            </a:r>
            <a:r>
              <a:rPr lang="hu-HU" dirty="0" smtClean="0"/>
              <a:t> Csoma János mérőhajó</a:t>
            </a:r>
          </a:p>
          <a:p>
            <a:pPr marL="285750" indent="-28575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smtClean="0"/>
              <a:t>Parti geodézia: BVK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209836" y="3469650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felmérés az 1970-es mérés szelvényein haladt végig.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251520" y="3933056"/>
            <a:ext cx="87129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b="1" u="sng" dirty="0" smtClean="0"/>
              <a:t>Új adatok:</a:t>
            </a:r>
          </a:p>
          <a:p>
            <a:pPr marL="285750" indent="-28575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err="1"/>
              <a:t>Lézerszkenneléssel</a:t>
            </a:r>
            <a:r>
              <a:rPr lang="hu-HU" dirty="0"/>
              <a:t> keletkezett pontfelhők: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/>
              <a:t>LIDAR, 2014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/>
              <a:t>Dr. Csoma János hajó műszere</a:t>
            </a:r>
          </a:p>
          <a:p>
            <a:pPr marL="285750" indent="-28575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err="1"/>
              <a:t>Ortofotók</a:t>
            </a:r>
            <a:r>
              <a:rPr lang="hu-HU" dirty="0"/>
              <a:t>: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/>
              <a:t>2015 teljes ország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hu-HU" dirty="0"/>
              <a:t>2014 Balatoni sáv</a:t>
            </a:r>
          </a:p>
        </p:txBody>
      </p:sp>
    </p:spTree>
    <p:extLst>
      <p:ext uri="{BB962C8B-B14F-4D97-AF65-F5344CB8AC3E}">
        <p14:creationId xmlns:p14="http://schemas.microsoft.com/office/powerpoint/2010/main" val="406591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http://hajozas.hu/wp-content/uploads/2017/04/dr-csoma-janos-merohajo-vizugy-hajozash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64" y="1340768"/>
            <a:ext cx="8909672" cy="501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 smtClean="0">
                <a:solidFill>
                  <a:srgbClr val="336600"/>
                </a:solidFill>
                <a:cs typeface="Arial" pitchFamily="34" charset="0"/>
              </a:rPr>
              <a:t>Teljes Balaton-felmérés, </a:t>
            </a:r>
            <a:r>
              <a:rPr lang="hu-HU" sz="1600" i="1" dirty="0" err="1" smtClean="0">
                <a:solidFill>
                  <a:srgbClr val="336600"/>
                </a:solidFill>
                <a:cs typeface="Arial" pitchFamily="34" charset="0"/>
              </a:rPr>
              <a:t>Kehop</a:t>
            </a:r>
            <a:endParaRPr lang="hu-HU" sz="1600" i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4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>
                <a:solidFill>
                  <a:srgbClr val="336600"/>
                </a:solidFill>
                <a:cs typeface="Arial" pitchFamily="34" charset="0"/>
              </a:rPr>
              <a:t>Teljes Balaton-felmérés, </a:t>
            </a:r>
            <a:r>
              <a:rPr lang="hu-HU" sz="1600" i="1" dirty="0" err="1">
                <a:solidFill>
                  <a:srgbClr val="336600"/>
                </a:solidFill>
                <a:cs typeface="Arial" pitchFamily="34" charset="0"/>
              </a:rPr>
              <a:t>Kehop</a:t>
            </a:r>
            <a:endParaRPr lang="hu-HU" sz="1600" i="1" dirty="0">
              <a:cs typeface="Arial" pitchFamily="34" charset="0"/>
            </a:endParaRPr>
          </a:p>
        </p:txBody>
      </p:sp>
      <p:pic>
        <p:nvPicPr>
          <p:cNvPr id="6" name="Picture 2" descr="C:\Users\szakter\Desktop\Balaton felmérés 2015 képek\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06" y="927681"/>
            <a:ext cx="7751583" cy="5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5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>
                <a:solidFill>
                  <a:srgbClr val="336600"/>
                </a:solidFill>
                <a:cs typeface="Arial" pitchFamily="34" charset="0"/>
              </a:rPr>
              <a:t>Teljes Balaton-felmérés, </a:t>
            </a:r>
            <a:r>
              <a:rPr lang="hu-HU" sz="1600" i="1" dirty="0" err="1" smtClean="0">
                <a:solidFill>
                  <a:srgbClr val="336600"/>
                </a:solidFill>
                <a:cs typeface="Arial" pitchFamily="34" charset="0"/>
              </a:rPr>
              <a:t>Kehop</a:t>
            </a:r>
            <a:endParaRPr lang="hu-HU" sz="1600" i="1" dirty="0">
              <a:cs typeface="Arial" pitchFamily="34" charset="0"/>
            </a:endParaRPr>
          </a:p>
        </p:txBody>
      </p:sp>
      <p:pic>
        <p:nvPicPr>
          <p:cNvPr id="6" name="Picture 3" descr="R:\Roland\Geokrónika\Honlap\01 változat\04 Roland változata\honlap\cikkek\laskepek\las_02_nag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00" y="855670"/>
            <a:ext cx="7654442" cy="582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0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>
                <a:solidFill>
                  <a:srgbClr val="336600"/>
                </a:solidFill>
                <a:cs typeface="Arial" pitchFamily="34" charset="0"/>
              </a:rPr>
              <a:t>Teljes Balaton-felmérés, </a:t>
            </a:r>
            <a:r>
              <a:rPr lang="hu-HU" sz="1600" i="1" dirty="0" err="1">
                <a:solidFill>
                  <a:srgbClr val="336600"/>
                </a:solidFill>
                <a:cs typeface="Arial" pitchFamily="34" charset="0"/>
              </a:rPr>
              <a:t>Kehop</a:t>
            </a:r>
            <a:endParaRPr lang="hu-HU" sz="1600" i="1" dirty="0">
              <a:cs typeface="Arial" pitchFamily="34" charset="0"/>
            </a:endParaRPr>
          </a:p>
        </p:txBody>
      </p:sp>
      <p:pic>
        <p:nvPicPr>
          <p:cNvPr id="57346" name="Picture 2" descr="R:\Roland\Geokrónika\Honlap\01 változat\04 Roland változata\honlap\cikkek\laskepek\las_01_nag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" r="4002"/>
          <a:stretch/>
        </p:blipFill>
        <p:spPr bwMode="auto">
          <a:xfrm>
            <a:off x="107504" y="908720"/>
            <a:ext cx="3838577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R:\Roland\Geokrónika\Honlap\01 változat\04 Roland változata\honlap\cikkek\laskepek\las_03_nagy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51"/>
          <a:stretch/>
        </p:blipFill>
        <p:spPr bwMode="auto">
          <a:xfrm>
            <a:off x="3995936" y="1197124"/>
            <a:ext cx="5040560" cy="477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4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>
                <a:solidFill>
                  <a:srgbClr val="336600"/>
                </a:solidFill>
                <a:cs typeface="Arial" pitchFamily="34" charset="0"/>
              </a:rPr>
              <a:t>Teljes Balaton-felmérés, </a:t>
            </a:r>
            <a:r>
              <a:rPr lang="hu-HU" sz="1600" i="1" dirty="0" err="1">
                <a:solidFill>
                  <a:srgbClr val="336600"/>
                </a:solidFill>
                <a:cs typeface="Arial" pitchFamily="34" charset="0"/>
              </a:rPr>
              <a:t>Kehop</a:t>
            </a:r>
            <a:endParaRPr lang="hu-HU" sz="1600" i="1" dirty="0">
              <a:cs typeface="Arial" pitchFamily="34" charset="0"/>
            </a:endParaRPr>
          </a:p>
        </p:txBody>
      </p:sp>
      <p:pic>
        <p:nvPicPr>
          <p:cNvPr id="58371" name="Picture 3" descr="R:\Roland\Geo előadás 2017\Előadás\Képek\Ábrahámhegy 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6679"/>
            <a:ext cx="9144000" cy="470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2132856"/>
            <a:ext cx="3533775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12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>
                <a:solidFill>
                  <a:srgbClr val="336600"/>
                </a:solidFill>
                <a:cs typeface="Arial" pitchFamily="34" charset="0"/>
              </a:rPr>
              <a:t>Teljes Balaton-felmérés, </a:t>
            </a:r>
            <a:r>
              <a:rPr lang="hu-HU" sz="1600" i="1" dirty="0" err="1">
                <a:solidFill>
                  <a:srgbClr val="336600"/>
                </a:solidFill>
                <a:cs typeface="Arial" pitchFamily="34" charset="0"/>
              </a:rPr>
              <a:t>Kehop</a:t>
            </a:r>
            <a:endParaRPr lang="hu-HU" sz="1600" i="1" dirty="0">
              <a:cs typeface="Arial" pitchFamily="34" charset="0"/>
            </a:endParaRPr>
          </a:p>
        </p:txBody>
      </p:sp>
      <p:pic>
        <p:nvPicPr>
          <p:cNvPr id="59394" name="Picture 2" descr="R:\Roland\Geo előadás 2017\Előadás\Képek\Ábrahámhegy 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8400"/>
            <a:ext cx="9144000" cy="470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23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>
                <a:solidFill>
                  <a:srgbClr val="336600"/>
                </a:solidFill>
                <a:cs typeface="Arial" pitchFamily="34" charset="0"/>
              </a:rPr>
              <a:t>Teljes Balaton-felmérés, </a:t>
            </a:r>
            <a:r>
              <a:rPr lang="hu-HU" sz="1600" i="1" dirty="0" err="1">
                <a:solidFill>
                  <a:srgbClr val="336600"/>
                </a:solidFill>
                <a:cs typeface="Arial" pitchFamily="34" charset="0"/>
              </a:rPr>
              <a:t>Kehop</a:t>
            </a:r>
            <a:endParaRPr lang="hu-HU" sz="1600" i="1" dirty="0">
              <a:cs typeface="Arial" pitchFamily="34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247775"/>
            <a:ext cx="8923337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85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>
                <a:solidFill>
                  <a:srgbClr val="336600"/>
                </a:solidFill>
                <a:cs typeface="Arial" pitchFamily="34" charset="0"/>
              </a:rPr>
              <a:t>Teljes Balaton-felmérés, </a:t>
            </a:r>
            <a:r>
              <a:rPr lang="hu-HU" sz="1600" i="1" dirty="0" err="1">
                <a:solidFill>
                  <a:srgbClr val="336600"/>
                </a:solidFill>
                <a:cs typeface="Arial" pitchFamily="34" charset="0"/>
              </a:rPr>
              <a:t>Kehop</a:t>
            </a:r>
            <a:endParaRPr lang="hu-HU" sz="1600" i="1" dirty="0"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1" t="171" r="-22961" b="-171"/>
          <a:stretch/>
        </p:blipFill>
        <p:spPr bwMode="auto">
          <a:xfrm>
            <a:off x="333360" y="1114078"/>
            <a:ext cx="11007392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54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>
                <a:solidFill>
                  <a:srgbClr val="336600"/>
                </a:solidFill>
                <a:cs typeface="Arial" pitchFamily="34" charset="0"/>
              </a:rPr>
              <a:t>Teljes Balaton-felmérés, </a:t>
            </a:r>
            <a:r>
              <a:rPr lang="hu-HU" sz="1600" i="1" dirty="0" err="1">
                <a:solidFill>
                  <a:srgbClr val="336600"/>
                </a:solidFill>
                <a:cs typeface="Arial" pitchFamily="34" charset="0"/>
              </a:rPr>
              <a:t>Kehop</a:t>
            </a:r>
            <a:endParaRPr lang="hu-HU" sz="1600" i="1" dirty="0">
              <a:cs typeface="Arial" pitchFamily="34" charset="0"/>
            </a:endParaRPr>
          </a:p>
          <a:p>
            <a:pPr algn="r"/>
            <a:endParaRPr lang="hu-HU" sz="1600" dirty="0">
              <a:latin typeface="+mj-lt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2"/>
          <a:stretch/>
        </p:blipFill>
        <p:spPr bwMode="auto">
          <a:xfrm>
            <a:off x="212601" y="804513"/>
            <a:ext cx="8679879" cy="593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72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hu-HU" altLang="hu-HU" sz="1600" dirty="0" err="1">
                <a:solidFill>
                  <a:schemeClr val="accent6">
                    <a:lumMod val="50000"/>
                  </a:schemeClr>
                </a:solidFill>
              </a:rPr>
              <a:t>B.V.K.-ról</a:t>
            </a:r>
            <a:r>
              <a:rPr lang="hu-HU" altLang="hu-H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u-HU" altLang="hu-HU" sz="1600" dirty="0" smtClean="0">
                <a:solidFill>
                  <a:schemeClr val="accent6">
                    <a:lumMod val="50000"/>
                  </a:schemeClr>
                </a:solidFill>
              </a:rPr>
              <a:t>röviden</a:t>
            </a:r>
            <a:endParaRPr lang="hu-HU" sz="1600" dirty="0">
              <a:latin typeface="+mj-lt"/>
              <a:cs typeface="Arial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" y="836712"/>
            <a:ext cx="9052719" cy="576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898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C00000"/>
                </a:solidFill>
              </a:rPr>
              <a:t>Térinformatikai igények</a:t>
            </a:r>
          </a:p>
          <a:p>
            <a:pPr algn="r"/>
            <a:r>
              <a:rPr lang="hu-HU" sz="1600" i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Kezelői feladatok</a:t>
            </a:r>
            <a:endParaRPr lang="hu-HU" sz="1600" i="1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71474" y="1556792"/>
            <a:ext cx="8376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medermérésekkel párhuzamosan a napi szintű, kezelői feladatokkal kapcsolatos térképi információs igény is növekszik.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719572" y="2420888"/>
            <a:ext cx="69665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/>
              <a:t>Térképi igények (helyszínelések, bejelentések)</a:t>
            </a:r>
          </a:p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smtClean="0"/>
              <a:t>Felmérési </a:t>
            </a:r>
            <a:r>
              <a:rPr lang="hu-HU" dirty="0"/>
              <a:t>igények (tervezés, kivitelezés, kutatás)</a:t>
            </a:r>
          </a:p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/>
              <a:t>Vitás kérdések eldöntése</a:t>
            </a:r>
          </a:p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/>
              <a:t>Partvonal-szabályozási terv frissítése</a:t>
            </a:r>
          </a:p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/>
              <a:t>Vízpart-rehabilitációs ütemterv megvalósítása</a:t>
            </a:r>
          </a:p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err="1" smtClean="0"/>
              <a:t>Vizitársulatok</a:t>
            </a:r>
            <a:r>
              <a:rPr lang="hu-HU" dirty="0" smtClean="0"/>
              <a:t> </a:t>
            </a:r>
            <a:r>
              <a:rPr lang="hu-HU" dirty="0"/>
              <a:t>vízfolyásainak </a:t>
            </a:r>
            <a:r>
              <a:rPr lang="hu-HU" dirty="0" smtClean="0"/>
              <a:t>átvétele</a:t>
            </a:r>
          </a:p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smtClean="0"/>
              <a:t>Árvízzel, belvízzel kapcsolatos feladatok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1547662" y="5013176"/>
            <a:ext cx="58264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solidFill>
                  <a:srgbClr val="C00000"/>
                </a:solidFill>
              </a:rPr>
              <a:t>Rendszerezés, </a:t>
            </a:r>
            <a:r>
              <a:rPr lang="hu-HU" sz="2000" b="1" dirty="0" smtClean="0">
                <a:solidFill>
                  <a:srgbClr val="C00000"/>
                </a:solidFill>
              </a:rPr>
              <a:t>adatszerkezet kialakítása</a:t>
            </a:r>
            <a:r>
              <a:rPr lang="hu-HU" sz="2000" dirty="0" smtClean="0">
                <a:solidFill>
                  <a:srgbClr val="C00000"/>
                </a:solidFill>
              </a:rPr>
              <a:t>, és a meglévő adatokhoz jogosultság-szintű </a:t>
            </a:r>
            <a:r>
              <a:rPr lang="hu-HU" sz="2000" dirty="0">
                <a:solidFill>
                  <a:srgbClr val="C00000"/>
                </a:solidFill>
              </a:rPr>
              <a:t>hozzáférés </a:t>
            </a:r>
            <a:r>
              <a:rPr lang="hu-HU" sz="2000" dirty="0" smtClean="0">
                <a:solidFill>
                  <a:srgbClr val="C00000"/>
                </a:solidFill>
              </a:rPr>
              <a:t>szükséges!</a:t>
            </a:r>
            <a:endParaRPr lang="hu-HU" sz="2000" dirty="0">
              <a:solidFill>
                <a:srgbClr val="C00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411715" y="5949280"/>
            <a:ext cx="429650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Térinformatikai adatbázis</a:t>
            </a:r>
            <a:endParaRPr lang="hu-HU" sz="2400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968486" y="90872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Térinformatikai igények a mindennapi munka során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412642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33" y="980728"/>
            <a:ext cx="8776494" cy="571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églalap 9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zövegdoboz 12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C00000"/>
                </a:solidFill>
              </a:rPr>
              <a:t>Térinformatikai igények</a:t>
            </a:r>
          </a:p>
          <a:p>
            <a:pPr algn="r"/>
            <a:r>
              <a:rPr lang="hu-HU" sz="1600" i="1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TNM-rendeletek</a:t>
            </a:r>
            <a:r>
              <a:rPr lang="hu-HU" sz="1600" i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, partvonal-szabályozás</a:t>
            </a:r>
            <a:endParaRPr lang="hu-HU" sz="1600" i="1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53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69283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C00000"/>
                </a:solidFill>
              </a:rPr>
              <a:t>Térinformatikai igények</a:t>
            </a:r>
          </a:p>
          <a:p>
            <a:pPr algn="r"/>
            <a:r>
              <a:rPr lang="hu-HU" sz="1600" i="1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TNM-rendeletek</a:t>
            </a:r>
            <a:r>
              <a:rPr lang="hu-HU" sz="1600" i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, partvonal-szabályozás</a:t>
            </a:r>
            <a:endParaRPr lang="hu-HU" sz="1600" i="1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72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323528" y="1052736"/>
            <a:ext cx="8496944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+mj-lt"/>
                <a:cs typeface="Arial" pitchFamily="34" charset="0"/>
              </a:rPr>
              <a:t>A Balaton partvédőművének karbantartása és védelme különösen fontos feladat.</a:t>
            </a:r>
          </a:p>
          <a:p>
            <a:endParaRPr lang="hu-HU" sz="2000" dirty="0">
              <a:latin typeface="+mj-lt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hu-HU" sz="2000" dirty="0" smtClean="0">
                <a:latin typeface="+mj-lt"/>
                <a:cs typeface="Arial" pitchFamily="34" charset="0"/>
              </a:rPr>
              <a:t>Kezelő szerint a partvédőmű lehet: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u-HU" sz="2000" dirty="0" smtClean="0">
                <a:latin typeface="+mj-lt"/>
                <a:cs typeface="Arial" pitchFamily="34" charset="0"/>
              </a:rPr>
              <a:t>Vízügyi kezelésű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u-HU" sz="2000" dirty="0" smtClean="0">
                <a:latin typeface="+mj-lt"/>
                <a:cs typeface="Arial" pitchFamily="34" charset="0"/>
              </a:rPr>
              <a:t>Önkormányzati kezelésű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u-HU" sz="2000" dirty="0" smtClean="0">
                <a:latin typeface="+mj-lt"/>
                <a:cs typeface="Arial" pitchFamily="34" charset="0"/>
              </a:rPr>
              <a:t>Magánkézben lévő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25438" y="4041938"/>
            <a:ext cx="8444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+mj-lt"/>
                <a:cs typeface="Arial" pitchFamily="34" charset="0"/>
              </a:rPr>
              <a:t>A jég, a Balaton hullámai és a szél a partvédőművet rongálják, ezért időről időre szükséges ezek állapotának felmérése, a károk kijavítása.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16335" y="5301208"/>
            <a:ext cx="8444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+mj-lt"/>
                <a:cs typeface="Arial" pitchFamily="34" charset="0"/>
              </a:rPr>
              <a:t>A következő képen a Balaton hullámai által </a:t>
            </a:r>
            <a:r>
              <a:rPr lang="hu-HU" sz="2000" i="1" u="sng" dirty="0" err="1" smtClean="0">
                <a:latin typeface="+mj-lt"/>
                <a:cs typeface="Arial" pitchFamily="34" charset="0"/>
              </a:rPr>
              <a:t>elhabolt</a:t>
            </a:r>
            <a:r>
              <a:rPr lang="hu-HU" sz="2000" dirty="0" smtClean="0">
                <a:latin typeface="+mj-lt"/>
                <a:cs typeface="Arial" pitchFamily="34" charset="0"/>
              </a:rPr>
              <a:t> vonyarcvashegyi partoldal felmérésének eredményét mutatom be.</a:t>
            </a:r>
          </a:p>
        </p:txBody>
      </p:sp>
      <p:sp>
        <p:nvSpPr>
          <p:cNvPr id="8" name="Téglalap 7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C00000"/>
                </a:solidFill>
              </a:rPr>
              <a:t>Térinformatikai igények</a:t>
            </a:r>
          </a:p>
          <a:p>
            <a:pPr algn="r"/>
            <a:r>
              <a:rPr lang="hu-HU" sz="1600" i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Műtárgyak, partvédőművek nyilvántartása</a:t>
            </a:r>
            <a:endParaRPr lang="hu-HU" sz="1600" i="1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7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Roland\Egyéb munkák\Geo előadás\Képek\Vonyarc Szv 21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6"/>
          <a:stretch/>
        </p:blipFill>
        <p:spPr bwMode="auto">
          <a:xfrm>
            <a:off x="-167655" y="-133242"/>
            <a:ext cx="9311655" cy="699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C00000"/>
                </a:solidFill>
              </a:rPr>
              <a:t>Térinformatikai igények</a:t>
            </a:r>
          </a:p>
          <a:p>
            <a:pPr algn="r"/>
            <a:r>
              <a:rPr lang="hu-HU" sz="1600" i="1" dirty="0">
                <a:solidFill>
                  <a:srgbClr val="C00000"/>
                </a:solidFill>
                <a:cs typeface="Arial" pitchFamily="34" charset="0"/>
              </a:rPr>
              <a:t>Műtárgyak, partvédőművek nyilvántartása</a:t>
            </a:r>
          </a:p>
        </p:txBody>
      </p:sp>
    </p:spTree>
    <p:extLst>
      <p:ext uri="{BB962C8B-B14F-4D97-AF65-F5344CB8AC3E}">
        <p14:creationId xmlns:p14="http://schemas.microsoft.com/office/powerpoint/2010/main" val="347659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Roland\Egyéb munkák\Geo előadás\Képek\Vonyarc3D.bm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676" y="1368152"/>
            <a:ext cx="11475562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zis 1"/>
          <p:cNvSpPr/>
          <p:nvPr/>
        </p:nvSpPr>
        <p:spPr>
          <a:xfrm>
            <a:off x="3059832" y="3356992"/>
            <a:ext cx="1224136" cy="13006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Ellipszis 3"/>
          <p:cNvSpPr/>
          <p:nvPr/>
        </p:nvSpPr>
        <p:spPr>
          <a:xfrm>
            <a:off x="7812360" y="2636912"/>
            <a:ext cx="1224136" cy="13006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C00000"/>
                </a:solidFill>
              </a:rPr>
              <a:t>Térinformatikai igények</a:t>
            </a:r>
          </a:p>
          <a:p>
            <a:pPr algn="r"/>
            <a:r>
              <a:rPr lang="hu-HU" sz="1600" i="1" dirty="0">
                <a:solidFill>
                  <a:srgbClr val="C00000"/>
                </a:solidFill>
                <a:cs typeface="Arial" pitchFamily="34" charset="0"/>
              </a:rPr>
              <a:t>Műtárgyak, partvédőművek nyilvántartása</a:t>
            </a:r>
          </a:p>
        </p:txBody>
      </p:sp>
    </p:spTree>
    <p:extLst>
      <p:ext uri="{BB962C8B-B14F-4D97-AF65-F5344CB8AC3E}">
        <p14:creationId xmlns:p14="http://schemas.microsoft.com/office/powerpoint/2010/main" val="21440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R:\Roland\Egyéb munkák\Geo előadás\Képek\Partfa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17776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0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Roland\Egyéb munkák\Geo előadás\Képek\Partfal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1" t="-1063"/>
          <a:stretch/>
        </p:blipFill>
        <p:spPr bwMode="auto">
          <a:xfrm>
            <a:off x="-684584" y="-99392"/>
            <a:ext cx="9843340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abadkézi sokszög 1"/>
          <p:cNvSpPr/>
          <p:nvPr/>
        </p:nvSpPr>
        <p:spPr>
          <a:xfrm>
            <a:off x="19050" y="2426214"/>
            <a:ext cx="9610725" cy="1717388"/>
          </a:xfrm>
          <a:custGeom>
            <a:avLst/>
            <a:gdLst>
              <a:gd name="connsiteX0" fmla="*/ 0 w 9610725"/>
              <a:gd name="connsiteY0" fmla="*/ 12186 h 1717388"/>
              <a:gd name="connsiteX1" fmla="*/ 523875 w 9610725"/>
              <a:gd name="connsiteY1" fmla="*/ 31236 h 1717388"/>
              <a:gd name="connsiteX2" fmla="*/ 981075 w 9610725"/>
              <a:gd name="connsiteY2" fmla="*/ 50286 h 1717388"/>
              <a:gd name="connsiteX3" fmla="*/ 1276350 w 9610725"/>
              <a:gd name="connsiteY3" fmla="*/ 97911 h 1717388"/>
              <a:gd name="connsiteX4" fmla="*/ 1447800 w 9610725"/>
              <a:gd name="connsiteY4" fmla="*/ 126486 h 1717388"/>
              <a:gd name="connsiteX5" fmla="*/ 1628775 w 9610725"/>
              <a:gd name="connsiteY5" fmla="*/ 174111 h 1717388"/>
              <a:gd name="connsiteX6" fmla="*/ 1714500 w 9610725"/>
              <a:gd name="connsiteY6" fmla="*/ 193161 h 1717388"/>
              <a:gd name="connsiteX7" fmla="*/ 1790700 w 9610725"/>
              <a:gd name="connsiteY7" fmla="*/ 212211 h 1717388"/>
              <a:gd name="connsiteX8" fmla="*/ 1943100 w 9610725"/>
              <a:gd name="connsiteY8" fmla="*/ 231261 h 1717388"/>
              <a:gd name="connsiteX9" fmla="*/ 2152650 w 9610725"/>
              <a:gd name="connsiteY9" fmla="*/ 288411 h 1717388"/>
              <a:gd name="connsiteX10" fmla="*/ 2324100 w 9610725"/>
              <a:gd name="connsiteY10" fmla="*/ 316986 h 1717388"/>
              <a:gd name="connsiteX11" fmla="*/ 2409825 w 9610725"/>
              <a:gd name="connsiteY11" fmla="*/ 345561 h 1717388"/>
              <a:gd name="connsiteX12" fmla="*/ 2466975 w 9610725"/>
              <a:gd name="connsiteY12" fmla="*/ 355086 h 1717388"/>
              <a:gd name="connsiteX13" fmla="*/ 2657475 w 9610725"/>
              <a:gd name="connsiteY13" fmla="*/ 402711 h 1717388"/>
              <a:gd name="connsiteX14" fmla="*/ 2800350 w 9610725"/>
              <a:gd name="connsiteY14" fmla="*/ 421761 h 1717388"/>
              <a:gd name="connsiteX15" fmla="*/ 2962275 w 9610725"/>
              <a:gd name="connsiteY15" fmla="*/ 469386 h 1717388"/>
              <a:gd name="connsiteX16" fmla="*/ 3067050 w 9610725"/>
              <a:gd name="connsiteY16" fmla="*/ 488436 h 1717388"/>
              <a:gd name="connsiteX17" fmla="*/ 3324225 w 9610725"/>
              <a:gd name="connsiteY17" fmla="*/ 545586 h 1717388"/>
              <a:gd name="connsiteX18" fmla="*/ 3495675 w 9610725"/>
              <a:gd name="connsiteY18" fmla="*/ 593211 h 1717388"/>
              <a:gd name="connsiteX19" fmla="*/ 3533775 w 9610725"/>
              <a:gd name="connsiteY19" fmla="*/ 602736 h 1717388"/>
              <a:gd name="connsiteX20" fmla="*/ 3590925 w 9610725"/>
              <a:gd name="connsiteY20" fmla="*/ 612261 h 1717388"/>
              <a:gd name="connsiteX21" fmla="*/ 3695700 w 9610725"/>
              <a:gd name="connsiteY21" fmla="*/ 640836 h 1717388"/>
              <a:gd name="connsiteX22" fmla="*/ 3724275 w 9610725"/>
              <a:gd name="connsiteY22" fmla="*/ 678936 h 1717388"/>
              <a:gd name="connsiteX23" fmla="*/ 3867150 w 9610725"/>
              <a:gd name="connsiteY23" fmla="*/ 707511 h 1717388"/>
              <a:gd name="connsiteX24" fmla="*/ 4152900 w 9610725"/>
              <a:gd name="connsiteY24" fmla="*/ 736086 h 1717388"/>
              <a:gd name="connsiteX25" fmla="*/ 4343400 w 9610725"/>
              <a:gd name="connsiteY25" fmla="*/ 764661 h 1717388"/>
              <a:gd name="connsiteX26" fmla="*/ 4800600 w 9610725"/>
              <a:gd name="connsiteY26" fmla="*/ 821811 h 1717388"/>
              <a:gd name="connsiteX27" fmla="*/ 5010150 w 9610725"/>
              <a:gd name="connsiteY27" fmla="*/ 859911 h 1717388"/>
              <a:gd name="connsiteX28" fmla="*/ 5162550 w 9610725"/>
              <a:gd name="connsiteY28" fmla="*/ 917061 h 1717388"/>
              <a:gd name="connsiteX29" fmla="*/ 5257800 w 9610725"/>
              <a:gd name="connsiteY29" fmla="*/ 945636 h 1717388"/>
              <a:gd name="connsiteX30" fmla="*/ 5391150 w 9610725"/>
              <a:gd name="connsiteY30" fmla="*/ 1002786 h 1717388"/>
              <a:gd name="connsiteX31" fmla="*/ 5457825 w 9610725"/>
              <a:gd name="connsiteY31" fmla="*/ 1031361 h 1717388"/>
              <a:gd name="connsiteX32" fmla="*/ 5534025 w 9610725"/>
              <a:gd name="connsiteY32" fmla="*/ 1059936 h 1717388"/>
              <a:gd name="connsiteX33" fmla="*/ 5600700 w 9610725"/>
              <a:gd name="connsiteY33" fmla="*/ 1088511 h 1717388"/>
              <a:gd name="connsiteX34" fmla="*/ 5686425 w 9610725"/>
              <a:gd name="connsiteY34" fmla="*/ 1098036 h 1717388"/>
              <a:gd name="connsiteX35" fmla="*/ 5838825 w 9610725"/>
              <a:gd name="connsiteY35" fmla="*/ 1136136 h 1717388"/>
              <a:gd name="connsiteX36" fmla="*/ 5972175 w 9610725"/>
              <a:gd name="connsiteY36" fmla="*/ 1155186 h 1717388"/>
              <a:gd name="connsiteX37" fmla="*/ 6076950 w 9610725"/>
              <a:gd name="connsiteY37" fmla="*/ 1183761 h 1717388"/>
              <a:gd name="connsiteX38" fmla="*/ 6181725 w 9610725"/>
              <a:gd name="connsiteY38" fmla="*/ 1202811 h 1717388"/>
              <a:gd name="connsiteX39" fmla="*/ 6267450 w 9610725"/>
              <a:gd name="connsiteY39" fmla="*/ 1231386 h 1717388"/>
              <a:gd name="connsiteX40" fmla="*/ 6334125 w 9610725"/>
              <a:gd name="connsiteY40" fmla="*/ 1240911 h 1717388"/>
              <a:gd name="connsiteX41" fmla="*/ 6448425 w 9610725"/>
              <a:gd name="connsiteY41" fmla="*/ 1259961 h 1717388"/>
              <a:gd name="connsiteX42" fmla="*/ 6581775 w 9610725"/>
              <a:gd name="connsiteY42" fmla="*/ 1298061 h 1717388"/>
              <a:gd name="connsiteX43" fmla="*/ 6810375 w 9610725"/>
              <a:gd name="connsiteY43" fmla="*/ 1326636 h 1717388"/>
              <a:gd name="connsiteX44" fmla="*/ 7105650 w 9610725"/>
              <a:gd name="connsiteY44" fmla="*/ 1355211 h 1717388"/>
              <a:gd name="connsiteX45" fmla="*/ 7258050 w 9610725"/>
              <a:gd name="connsiteY45" fmla="*/ 1374261 h 1717388"/>
              <a:gd name="connsiteX46" fmla="*/ 7362825 w 9610725"/>
              <a:gd name="connsiteY46" fmla="*/ 1402836 h 1717388"/>
              <a:gd name="connsiteX47" fmla="*/ 7467600 w 9610725"/>
              <a:gd name="connsiteY47" fmla="*/ 1412361 h 1717388"/>
              <a:gd name="connsiteX48" fmla="*/ 7591425 w 9610725"/>
              <a:gd name="connsiteY48" fmla="*/ 1431411 h 1717388"/>
              <a:gd name="connsiteX49" fmla="*/ 7629525 w 9610725"/>
              <a:gd name="connsiteY49" fmla="*/ 1440936 h 1717388"/>
              <a:gd name="connsiteX50" fmla="*/ 7677150 w 9610725"/>
              <a:gd name="connsiteY50" fmla="*/ 1450461 h 1717388"/>
              <a:gd name="connsiteX51" fmla="*/ 7848600 w 9610725"/>
              <a:gd name="connsiteY51" fmla="*/ 1507611 h 1717388"/>
              <a:gd name="connsiteX52" fmla="*/ 7962900 w 9610725"/>
              <a:gd name="connsiteY52" fmla="*/ 1526661 h 1717388"/>
              <a:gd name="connsiteX53" fmla="*/ 8029575 w 9610725"/>
              <a:gd name="connsiteY53" fmla="*/ 1545711 h 1717388"/>
              <a:gd name="connsiteX54" fmla="*/ 8124825 w 9610725"/>
              <a:gd name="connsiteY54" fmla="*/ 1555236 h 1717388"/>
              <a:gd name="connsiteX55" fmla="*/ 8191500 w 9610725"/>
              <a:gd name="connsiteY55" fmla="*/ 1564761 h 1717388"/>
              <a:gd name="connsiteX56" fmla="*/ 8372475 w 9610725"/>
              <a:gd name="connsiteY56" fmla="*/ 1545711 h 1717388"/>
              <a:gd name="connsiteX57" fmla="*/ 8439150 w 9610725"/>
              <a:gd name="connsiteY57" fmla="*/ 1536186 h 1717388"/>
              <a:gd name="connsiteX58" fmla="*/ 8743950 w 9610725"/>
              <a:gd name="connsiteY58" fmla="*/ 1564761 h 1717388"/>
              <a:gd name="connsiteX59" fmla="*/ 8820150 w 9610725"/>
              <a:gd name="connsiteY59" fmla="*/ 1583811 h 1717388"/>
              <a:gd name="connsiteX60" fmla="*/ 8915400 w 9610725"/>
              <a:gd name="connsiteY60" fmla="*/ 1602861 h 1717388"/>
              <a:gd name="connsiteX61" fmla="*/ 9048750 w 9610725"/>
              <a:gd name="connsiteY61" fmla="*/ 1640961 h 1717388"/>
              <a:gd name="connsiteX62" fmla="*/ 9248775 w 9610725"/>
              <a:gd name="connsiteY62" fmla="*/ 1660011 h 1717388"/>
              <a:gd name="connsiteX63" fmla="*/ 9401175 w 9610725"/>
              <a:gd name="connsiteY63" fmla="*/ 1688586 h 1717388"/>
              <a:gd name="connsiteX64" fmla="*/ 9458325 w 9610725"/>
              <a:gd name="connsiteY64" fmla="*/ 1698111 h 1717388"/>
              <a:gd name="connsiteX65" fmla="*/ 9610725 w 9610725"/>
              <a:gd name="connsiteY65" fmla="*/ 1717161 h 171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9610725" h="1717388">
                <a:moveTo>
                  <a:pt x="0" y="12186"/>
                </a:moveTo>
                <a:cubicBezTo>
                  <a:pt x="245327" y="-15073"/>
                  <a:pt x="-14928" y="8786"/>
                  <a:pt x="523875" y="31236"/>
                </a:cubicBezTo>
                <a:lnTo>
                  <a:pt x="981075" y="50286"/>
                </a:lnTo>
                <a:cubicBezTo>
                  <a:pt x="1052786" y="60530"/>
                  <a:pt x="1211678" y="81743"/>
                  <a:pt x="1276350" y="97911"/>
                </a:cubicBezTo>
                <a:cubicBezTo>
                  <a:pt x="1383506" y="124700"/>
                  <a:pt x="1326498" y="114356"/>
                  <a:pt x="1447800" y="126486"/>
                </a:cubicBezTo>
                <a:cubicBezTo>
                  <a:pt x="1663868" y="174501"/>
                  <a:pt x="1394529" y="112467"/>
                  <a:pt x="1628775" y="174111"/>
                </a:cubicBezTo>
                <a:cubicBezTo>
                  <a:pt x="1657083" y="181561"/>
                  <a:pt x="1686006" y="186457"/>
                  <a:pt x="1714500" y="193161"/>
                </a:cubicBezTo>
                <a:cubicBezTo>
                  <a:pt x="1739986" y="199158"/>
                  <a:pt x="1765099" y="206725"/>
                  <a:pt x="1790700" y="212211"/>
                </a:cubicBezTo>
                <a:cubicBezTo>
                  <a:pt x="1842397" y="223289"/>
                  <a:pt x="1889643" y="225915"/>
                  <a:pt x="1943100" y="231261"/>
                </a:cubicBezTo>
                <a:cubicBezTo>
                  <a:pt x="2012950" y="250311"/>
                  <a:pt x="2080692" y="280416"/>
                  <a:pt x="2152650" y="288411"/>
                </a:cubicBezTo>
                <a:cubicBezTo>
                  <a:pt x="2230213" y="297029"/>
                  <a:pt x="2248239" y="295914"/>
                  <a:pt x="2324100" y="316986"/>
                </a:cubicBezTo>
                <a:cubicBezTo>
                  <a:pt x="2353122" y="325048"/>
                  <a:pt x="2380721" y="337800"/>
                  <a:pt x="2409825" y="345561"/>
                </a:cubicBezTo>
                <a:cubicBezTo>
                  <a:pt x="2428486" y="350537"/>
                  <a:pt x="2448176" y="350663"/>
                  <a:pt x="2466975" y="355086"/>
                </a:cubicBezTo>
                <a:cubicBezTo>
                  <a:pt x="2551344" y="374938"/>
                  <a:pt x="2575748" y="389090"/>
                  <a:pt x="2657475" y="402711"/>
                </a:cubicBezTo>
                <a:cubicBezTo>
                  <a:pt x="2757503" y="419382"/>
                  <a:pt x="2718126" y="404142"/>
                  <a:pt x="2800350" y="421761"/>
                </a:cubicBezTo>
                <a:cubicBezTo>
                  <a:pt x="3024594" y="469813"/>
                  <a:pt x="2715013" y="407570"/>
                  <a:pt x="2962275" y="469386"/>
                </a:cubicBezTo>
                <a:cubicBezTo>
                  <a:pt x="2996713" y="477995"/>
                  <a:pt x="3032688" y="479527"/>
                  <a:pt x="3067050" y="488436"/>
                </a:cubicBezTo>
                <a:cubicBezTo>
                  <a:pt x="3311705" y="551865"/>
                  <a:pt x="3127714" y="527721"/>
                  <a:pt x="3324225" y="545586"/>
                </a:cubicBezTo>
                <a:cubicBezTo>
                  <a:pt x="3381375" y="561461"/>
                  <a:pt x="3438132" y="578825"/>
                  <a:pt x="3495675" y="593211"/>
                </a:cubicBezTo>
                <a:cubicBezTo>
                  <a:pt x="3508375" y="596386"/>
                  <a:pt x="3520938" y="600169"/>
                  <a:pt x="3533775" y="602736"/>
                </a:cubicBezTo>
                <a:cubicBezTo>
                  <a:pt x="3552713" y="606524"/>
                  <a:pt x="3571987" y="608473"/>
                  <a:pt x="3590925" y="612261"/>
                </a:cubicBezTo>
                <a:cubicBezTo>
                  <a:pt x="3616143" y="617305"/>
                  <a:pt x="3678777" y="636001"/>
                  <a:pt x="3695700" y="640836"/>
                </a:cubicBezTo>
                <a:cubicBezTo>
                  <a:pt x="3705225" y="653536"/>
                  <a:pt x="3710338" y="671334"/>
                  <a:pt x="3724275" y="678936"/>
                </a:cubicBezTo>
                <a:cubicBezTo>
                  <a:pt x="3752618" y="694396"/>
                  <a:pt x="3834270" y="702031"/>
                  <a:pt x="3867150" y="707511"/>
                </a:cubicBezTo>
                <a:cubicBezTo>
                  <a:pt x="4053177" y="738516"/>
                  <a:pt x="3899347" y="722741"/>
                  <a:pt x="4152900" y="736086"/>
                </a:cubicBezTo>
                <a:cubicBezTo>
                  <a:pt x="4216400" y="745611"/>
                  <a:pt x="4279685" y="756697"/>
                  <a:pt x="4343400" y="764661"/>
                </a:cubicBezTo>
                <a:cubicBezTo>
                  <a:pt x="4645536" y="802428"/>
                  <a:pt x="4199983" y="712608"/>
                  <a:pt x="4800600" y="821811"/>
                </a:cubicBezTo>
                <a:lnTo>
                  <a:pt x="5010150" y="859911"/>
                </a:lnTo>
                <a:cubicBezTo>
                  <a:pt x="5080407" y="895039"/>
                  <a:pt x="5045427" y="879795"/>
                  <a:pt x="5162550" y="917061"/>
                </a:cubicBezTo>
                <a:cubicBezTo>
                  <a:pt x="5194138" y="927112"/>
                  <a:pt x="5227332" y="932578"/>
                  <a:pt x="5257800" y="945636"/>
                </a:cubicBezTo>
                <a:lnTo>
                  <a:pt x="5391150" y="1002786"/>
                </a:lnTo>
                <a:cubicBezTo>
                  <a:pt x="5413375" y="1012311"/>
                  <a:pt x="5435184" y="1022871"/>
                  <a:pt x="5457825" y="1031361"/>
                </a:cubicBezTo>
                <a:cubicBezTo>
                  <a:pt x="5483225" y="1040886"/>
                  <a:pt x="5508838" y="1049861"/>
                  <a:pt x="5534025" y="1059936"/>
                </a:cubicBezTo>
                <a:cubicBezTo>
                  <a:pt x="5556476" y="1068916"/>
                  <a:pt x="5577242" y="1082646"/>
                  <a:pt x="5600700" y="1088511"/>
                </a:cubicBezTo>
                <a:cubicBezTo>
                  <a:pt x="5628592" y="1095484"/>
                  <a:pt x="5657850" y="1094861"/>
                  <a:pt x="5686425" y="1098036"/>
                </a:cubicBezTo>
                <a:cubicBezTo>
                  <a:pt x="5744297" y="1114571"/>
                  <a:pt x="5777328" y="1125441"/>
                  <a:pt x="5838825" y="1136136"/>
                </a:cubicBezTo>
                <a:cubicBezTo>
                  <a:pt x="5883062" y="1143829"/>
                  <a:pt x="5928146" y="1146380"/>
                  <a:pt x="5972175" y="1155186"/>
                </a:cubicBezTo>
                <a:cubicBezTo>
                  <a:pt x="6007673" y="1162286"/>
                  <a:pt x="6041650" y="1175738"/>
                  <a:pt x="6076950" y="1183761"/>
                </a:cubicBezTo>
                <a:cubicBezTo>
                  <a:pt x="6111565" y="1191628"/>
                  <a:pt x="6147287" y="1194202"/>
                  <a:pt x="6181725" y="1202811"/>
                </a:cubicBezTo>
                <a:cubicBezTo>
                  <a:pt x="6210946" y="1210116"/>
                  <a:pt x="6238229" y="1224081"/>
                  <a:pt x="6267450" y="1231386"/>
                </a:cubicBezTo>
                <a:cubicBezTo>
                  <a:pt x="6289230" y="1236831"/>
                  <a:pt x="6311949" y="1237410"/>
                  <a:pt x="6334125" y="1240911"/>
                </a:cubicBezTo>
                <a:cubicBezTo>
                  <a:pt x="6372278" y="1246935"/>
                  <a:pt x="6410789" y="1251276"/>
                  <a:pt x="6448425" y="1259961"/>
                </a:cubicBezTo>
                <a:cubicBezTo>
                  <a:pt x="6493470" y="1270356"/>
                  <a:pt x="6536572" y="1288375"/>
                  <a:pt x="6581775" y="1298061"/>
                </a:cubicBezTo>
                <a:cubicBezTo>
                  <a:pt x="6716598" y="1326952"/>
                  <a:pt x="6691847" y="1308857"/>
                  <a:pt x="6810375" y="1326636"/>
                </a:cubicBezTo>
                <a:cubicBezTo>
                  <a:pt x="7049563" y="1362514"/>
                  <a:pt x="6711485" y="1336441"/>
                  <a:pt x="7105650" y="1355211"/>
                </a:cubicBezTo>
                <a:cubicBezTo>
                  <a:pt x="7145844" y="1359230"/>
                  <a:pt x="7214380" y="1363986"/>
                  <a:pt x="7258050" y="1374261"/>
                </a:cubicBezTo>
                <a:cubicBezTo>
                  <a:pt x="7293288" y="1382552"/>
                  <a:pt x="7327208" y="1396360"/>
                  <a:pt x="7362825" y="1402836"/>
                </a:cubicBezTo>
                <a:cubicBezTo>
                  <a:pt x="7397328" y="1409109"/>
                  <a:pt x="7432745" y="1408488"/>
                  <a:pt x="7467600" y="1412361"/>
                </a:cubicBezTo>
                <a:cubicBezTo>
                  <a:pt x="7488186" y="1414648"/>
                  <a:pt x="7568224" y="1426771"/>
                  <a:pt x="7591425" y="1431411"/>
                </a:cubicBezTo>
                <a:cubicBezTo>
                  <a:pt x="7604262" y="1433978"/>
                  <a:pt x="7616746" y="1438096"/>
                  <a:pt x="7629525" y="1440936"/>
                </a:cubicBezTo>
                <a:cubicBezTo>
                  <a:pt x="7645329" y="1444448"/>
                  <a:pt x="7661662" y="1445747"/>
                  <a:pt x="7677150" y="1450461"/>
                </a:cubicBezTo>
                <a:cubicBezTo>
                  <a:pt x="7734781" y="1468001"/>
                  <a:pt x="7789178" y="1497707"/>
                  <a:pt x="7848600" y="1507611"/>
                </a:cubicBezTo>
                <a:cubicBezTo>
                  <a:pt x="7886700" y="1513961"/>
                  <a:pt x="7925103" y="1518704"/>
                  <a:pt x="7962900" y="1526661"/>
                </a:cubicBezTo>
                <a:cubicBezTo>
                  <a:pt x="7985519" y="1531423"/>
                  <a:pt x="8006812" y="1541694"/>
                  <a:pt x="8029575" y="1545711"/>
                </a:cubicBezTo>
                <a:cubicBezTo>
                  <a:pt x="8060998" y="1551256"/>
                  <a:pt x="8093135" y="1551508"/>
                  <a:pt x="8124825" y="1555236"/>
                </a:cubicBezTo>
                <a:cubicBezTo>
                  <a:pt x="8147122" y="1557859"/>
                  <a:pt x="8169275" y="1561586"/>
                  <a:pt x="8191500" y="1564761"/>
                </a:cubicBezTo>
                <a:lnTo>
                  <a:pt x="8372475" y="1545711"/>
                </a:lnTo>
                <a:cubicBezTo>
                  <a:pt x="8394778" y="1543138"/>
                  <a:pt x="8416729" y="1535036"/>
                  <a:pt x="8439150" y="1536186"/>
                </a:cubicBezTo>
                <a:cubicBezTo>
                  <a:pt x="8541062" y="1541412"/>
                  <a:pt x="8642350" y="1555236"/>
                  <a:pt x="8743950" y="1564761"/>
                </a:cubicBezTo>
                <a:cubicBezTo>
                  <a:pt x="8769350" y="1571111"/>
                  <a:pt x="8794592" y="1578131"/>
                  <a:pt x="8820150" y="1583811"/>
                </a:cubicBezTo>
                <a:cubicBezTo>
                  <a:pt x="8851758" y="1590835"/>
                  <a:pt x="8883988" y="1595008"/>
                  <a:pt x="8915400" y="1602861"/>
                </a:cubicBezTo>
                <a:cubicBezTo>
                  <a:pt x="8960248" y="1614073"/>
                  <a:pt x="9002878" y="1635227"/>
                  <a:pt x="9048750" y="1640961"/>
                </a:cubicBezTo>
                <a:cubicBezTo>
                  <a:pt x="9166027" y="1655621"/>
                  <a:pt x="9099428" y="1648523"/>
                  <a:pt x="9248775" y="1660011"/>
                </a:cubicBezTo>
                <a:lnTo>
                  <a:pt x="9401175" y="1688586"/>
                </a:lnTo>
                <a:cubicBezTo>
                  <a:pt x="9420176" y="1692041"/>
                  <a:pt x="9439343" y="1694552"/>
                  <a:pt x="9458325" y="1698111"/>
                </a:cubicBezTo>
                <a:cubicBezTo>
                  <a:pt x="9579850" y="1720897"/>
                  <a:pt x="9516728" y="1717161"/>
                  <a:pt x="9610725" y="1717161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 rot="656401">
            <a:off x="1347261" y="2294801"/>
            <a:ext cx="2459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rgbClr val="C00000"/>
                </a:solidFill>
              </a:rPr>
              <a:t>Eredeti partvonal</a:t>
            </a:r>
            <a:endParaRPr lang="hu-H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54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C00000"/>
                </a:solidFill>
              </a:rPr>
              <a:t>Térinformatikai igények</a:t>
            </a:r>
          </a:p>
          <a:p>
            <a:pPr algn="r"/>
            <a:r>
              <a:rPr lang="hu-HU" sz="1600" i="1" dirty="0" smtClean="0">
                <a:solidFill>
                  <a:srgbClr val="C00000"/>
                </a:solidFill>
                <a:cs typeface="Arial" pitchFamily="34" charset="0"/>
              </a:rPr>
              <a:t>Vízfolyások nyilvántartása</a:t>
            </a:r>
            <a:endParaRPr lang="hu-HU" sz="1600" i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48" y="1556792"/>
            <a:ext cx="8796903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323528" y="1052736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+mj-lt"/>
                <a:cs typeface="Arial" pitchFamily="34" charset="0"/>
              </a:rPr>
              <a:t>Vízfolyások nyilvántartása</a:t>
            </a:r>
          </a:p>
        </p:txBody>
      </p:sp>
    </p:spTree>
    <p:extLst>
      <p:ext uri="{BB962C8B-B14F-4D97-AF65-F5344CB8AC3E}">
        <p14:creationId xmlns:p14="http://schemas.microsoft.com/office/powerpoint/2010/main" val="10535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C00000"/>
                </a:solidFill>
              </a:rPr>
              <a:t>Térinformatikai igények</a:t>
            </a:r>
          </a:p>
          <a:p>
            <a:pPr algn="r"/>
            <a:r>
              <a:rPr lang="hu-HU" sz="1600" i="1" dirty="0" smtClean="0">
                <a:solidFill>
                  <a:srgbClr val="C00000"/>
                </a:solidFill>
                <a:cs typeface="Arial" pitchFamily="34" charset="0"/>
              </a:rPr>
              <a:t>Vízfolyások nyilvántartása</a:t>
            </a:r>
            <a:endParaRPr lang="hu-HU" sz="1600" i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" y="800323"/>
            <a:ext cx="70866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661035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48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 smtClean="0">
                <a:solidFill>
                  <a:srgbClr val="336600"/>
                </a:solidFill>
                <a:latin typeface="+mj-lt"/>
                <a:cs typeface="Arial" pitchFamily="34" charset="0"/>
              </a:rPr>
              <a:t>Előzmények</a:t>
            </a:r>
            <a:endParaRPr lang="hu-HU" sz="1600" i="1" dirty="0">
              <a:latin typeface="+mj-lt"/>
              <a:cs typeface="Arial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71474" y="1484784"/>
            <a:ext cx="8376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első korszerű mederfelmérés a 70-es években történt.</a:t>
            </a:r>
          </a:p>
          <a:p>
            <a:r>
              <a:rPr lang="hu-HU" dirty="0" smtClean="0"/>
              <a:t>Egy kubai mérőhajó segítségével a meder szerkezete lett felmérve </a:t>
            </a:r>
            <a:r>
              <a:rPr lang="hu-HU" dirty="0" smtClean="0">
                <a:sym typeface="Wingdings" pitchFamily="2" charset="2"/>
              </a:rPr>
              <a:t> </a:t>
            </a:r>
            <a:r>
              <a:rPr lang="hu-HU" dirty="0" smtClean="0"/>
              <a:t>ezzel együtt a meder morfológiája is előállítható volt</a:t>
            </a:r>
            <a:endParaRPr lang="hu-HU" dirty="0"/>
          </a:p>
          <a:p>
            <a:r>
              <a:rPr lang="hu-HU" dirty="0" smtClean="0"/>
              <a:t>A felmérés alapján készült el a hivatalos Balaton-atlasz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871700" y="3564632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Azóta nem történt teljes, átfogó mederfelmérés!</a:t>
            </a:r>
            <a:endParaRPr lang="hu-HU" b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219343" y="4725144"/>
            <a:ext cx="6705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 felmérési, informatikai rendszerek fejlődése maga után vonta az igényt ezek felhasználására a Balaton kutatása, kezelése kapcsán</a:t>
            </a:r>
            <a:endParaRPr lang="hu-HU" dirty="0"/>
          </a:p>
        </p:txBody>
      </p:sp>
      <p:sp>
        <p:nvSpPr>
          <p:cNvPr id="5" name="Lefelé nyíl 4"/>
          <p:cNvSpPr/>
          <p:nvPr/>
        </p:nvSpPr>
        <p:spPr>
          <a:xfrm>
            <a:off x="4319562" y="2924944"/>
            <a:ext cx="372071" cy="549930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efelé nyíl 10"/>
          <p:cNvSpPr/>
          <p:nvPr/>
        </p:nvSpPr>
        <p:spPr>
          <a:xfrm>
            <a:off x="4319561" y="4069060"/>
            <a:ext cx="372071" cy="549930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1225217" y="6151056"/>
            <a:ext cx="670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1. lépés: Tihanyi hajózóút felmérése, 2010</a:t>
            </a:r>
            <a:endParaRPr lang="hu-HU" dirty="0"/>
          </a:p>
        </p:txBody>
      </p:sp>
      <p:sp>
        <p:nvSpPr>
          <p:cNvPr id="13" name="Lefelé nyíl 12"/>
          <p:cNvSpPr/>
          <p:nvPr/>
        </p:nvSpPr>
        <p:spPr>
          <a:xfrm>
            <a:off x="4325435" y="5494972"/>
            <a:ext cx="372071" cy="549930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968486" y="90872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Mederfelmérések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73676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5" grpId="0" animBg="1"/>
      <p:bldP spid="11" grpId="0" animBg="1"/>
      <p:bldP spid="12" grpId="0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323528" y="1052736"/>
            <a:ext cx="8280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+mj-lt"/>
                <a:cs typeface="Arial" pitchFamily="34" charset="0"/>
              </a:rPr>
              <a:t>Székesfehérvári központunkban található egy jól felszerelt </a:t>
            </a:r>
            <a:r>
              <a:rPr lang="hu-HU" sz="2000" b="1" dirty="0" smtClean="0">
                <a:latin typeface="+mj-lt"/>
                <a:cs typeface="Arial" pitchFamily="34" charset="0"/>
              </a:rPr>
              <a:t>labor</a:t>
            </a:r>
            <a:r>
              <a:rPr lang="hu-HU" sz="2000" dirty="0" smtClean="0">
                <a:latin typeface="+mj-lt"/>
                <a:cs typeface="Arial" pitchFamily="34" charset="0"/>
              </a:rPr>
              <a:t>, ahol biológus kollégák rendszeresen elemzik a Balatonból vett vízmintákat.</a:t>
            </a:r>
          </a:p>
          <a:p>
            <a:endParaRPr lang="hu-HU" sz="2000" dirty="0">
              <a:latin typeface="+mj-lt"/>
              <a:cs typeface="Arial" pitchFamily="34" charset="0"/>
            </a:endParaRPr>
          </a:p>
          <a:p>
            <a:r>
              <a:rPr lang="hu-HU" sz="2000" dirty="0" smtClean="0">
                <a:latin typeface="+mj-lt"/>
                <a:cs typeface="Arial" pitchFamily="34" charset="0"/>
              </a:rPr>
              <a:t>A vízmintavétel nyáron hetente történik, a tó különböző pontjain, Keszthelytől Siófokig.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76114" y="3068960"/>
            <a:ext cx="8444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+mj-lt"/>
                <a:cs typeface="Arial" pitchFamily="34" charset="0"/>
              </a:rPr>
              <a:t>A helyszínelések során rendszeresen ellenőrzik és kalibrálják a hidrometeorológiai műszereket (</a:t>
            </a:r>
            <a:r>
              <a:rPr lang="hu-HU" sz="2000" b="1" dirty="0" smtClean="0">
                <a:latin typeface="+mj-lt"/>
                <a:cs typeface="Arial" pitchFamily="34" charset="0"/>
              </a:rPr>
              <a:t>LIFE cölöp</a:t>
            </a:r>
            <a:r>
              <a:rPr lang="hu-HU" sz="2000" dirty="0" smtClean="0">
                <a:latin typeface="+mj-lt"/>
                <a:cs typeface="Arial" pitchFamily="34" charset="0"/>
              </a:rPr>
              <a:t>)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405483" y="4149080"/>
            <a:ext cx="84443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+mj-lt"/>
                <a:cs typeface="Arial" pitchFamily="34" charset="0"/>
              </a:rPr>
              <a:t>A helyszínelések és a kiértékelések eredményeképpen folyamatosan frissülő </a:t>
            </a:r>
            <a:r>
              <a:rPr lang="hu-HU" sz="2000" b="1" dirty="0" err="1" smtClean="0">
                <a:latin typeface="+mj-lt"/>
                <a:cs typeface="Arial" pitchFamily="34" charset="0"/>
              </a:rPr>
              <a:t>nádastérképek</a:t>
            </a:r>
            <a:r>
              <a:rPr lang="hu-HU" sz="2000" dirty="0" smtClean="0">
                <a:latin typeface="+mj-lt"/>
                <a:cs typeface="Arial" pitchFamily="34" charset="0"/>
              </a:rPr>
              <a:t> készülnek.</a:t>
            </a:r>
          </a:p>
          <a:p>
            <a:r>
              <a:rPr lang="hu-HU" sz="2000" dirty="0" smtClean="0">
                <a:latin typeface="+mj-lt"/>
                <a:cs typeface="Arial" pitchFamily="34" charset="0"/>
              </a:rPr>
              <a:t>A nádas területek változása, felmérése a tó élővilágának, vízminőségének szempontjából kiemelkedően fontos.</a:t>
            </a:r>
          </a:p>
        </p:txBody>
      </p:sp>
      <p:sp>
        <p:nvSpPr>
          <p:cNvPr id="8" name="Téglalap 7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C00000"/>
                </a:solidFill>
              </a:rPr>
              <a:t>Térinformatikai igények</a:t>
            </a:r>
          </a:p>
          <a:p>
            <a:pPr algn="r"/>
            <a:r>
              <a:rPr lang="hu-HU" sz="1600" i="1" dirty="0" smtClean="0">
                <a:solidFill>
                  <a:srgbClr val="C00000"/>
                </a:solidFill>
                <a:cs typeface="Arial" pitchFamily="34" charset="0"/>
              </a:rPr>
              <a:t>Biológiai, meteorológiai, kutatási, fenntartási feladatok</a:t>
            </a:r>
            <a:endParaRPr lang="hu-HU" sz="1600" i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405483" y="5805264"/>
            <a:ext cx="8444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+mj-lt"/>
                <a:cs typeface="Arial" pitchFamily="34" charset="0"/>
              </a:rPr>
              <a:t>Egyéb projektek: repülőgéproncsok kiemelése, </a:t>
            </a:r>
            <a:r>
              <a:rPr lang="hu-HU" sz="2000" dirty="0" err="1" smtClean="0">
                <a:latin typeface="+mj-lt"/>
                <a:cs typeface="Arial" pitchFamily="34" charset="0"/>
              </a:rPr>
              <a:t>SwimSol-projekt</a:t>
            </a:r>
            <a:endParaRPr lang="hu-HU" sz="2000" dirty="0" smtClean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1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41748"/>
            <a:ext cx="8701469" cy="500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2088232" cy="259095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22895" y="1084674"/>
            <a:ext cx="8444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+mj-lt"/>
                <a:cs typeface="Arial" pitchFamily="34" charset="0"/>
              </a:rPr>
              <a:t>Nádasminősítési</a:t>
            </a:r>
            <a:r>
              <a:rPr lang="hu-HU" sz="2000" dirty="0" smtClean="0">
                <a:latin typeface="+mj-lt"/>
                <a:cs typeface="Arial" pitchFamily="34" charset="0"/>
              </a:rPr>
              <a:t> térkép (minta)</a:t>
            </a:r>
          </a:p>
        </p:txBody>
      </p:sp>
      <p:sp>
        <p:nvSpPr>
          <p:cNvPr id="9" name="Téglalap 8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C00000"/>
                </a:solidFill>
              </a:rPr>
              <a:t>Térinformatikai igények</a:t>
            </a:r>
          </a:p>
          <a:p>
            <a:pPr algn="r"/>
            <a:r>
              <a:rPr lang="hu-HU" sz="1600" i="1" dirty="0">
                <a:solidFill>
                  <a:srgbClr val="C00000"/>
                </a:solidFill>
                <a:cs typeface="Arial" pitchFamily="34" charset="0"/>
              </a:rPr>
              <a:t>Biológiai, meteorológiai, kutatási, fenntartási feladatok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395536" y="17728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Áramlási viszonyok!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9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C00000"/>
                </a:solidFill>
              </a:rPr>
              <a:t>Térinformatikai igények</a:t>
            </a:r>
          </a:p>
          <a:p>
            <a:pPr algn="r"/>
            <a:r>
              <a:rPr lang="hu-HU" sz="1600" i="1" dirty="0">
                <a:solidFill>
                  <a:srgbClr val="C00000"/>
                </a:solidFill>
                <a:cs typeface="Arial" pitchFamily="34" charset="0"/>
              </a:rPr>
              <a:t>Biológiai, meteorológiai, kutatási, fenntartási feladatok</a:t>
            </a:r>
          </a:p>
        </p:txBody>
      </p:sp>
      <p:pic>
        <p:nvPicPr>
          <p:cNvPr id="6146" name="Picture 2" descr="http://www.repulomuzeum.hu/ARCHFOTO/Fototar/IL-2/beolvasas0020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52" y="1052736"/>
            <a:ext cx="809457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580112" y="6525344"/>
            <a:ext cx="291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Fotó: BVK archívum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0355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C00000"/>
                </a:solidFill>
              </a:rPr>
              <a:t>Térinformatikai igények</a:t>
            </a:r>
          </a:p>
          <a:p>
            <a:pPr algn="r"/>
            <a:r>
              <a:rPr lang="hu-HU" sz="1600" i="1" dirty="0">
                <a:solidFill>
                  <a:srgbClr val="C00000"/>
                </a:solidFill>
                <a:cs typeface="Arial" pitchFamily="34" charset="0"/>
              </a:rPr>
              <a:t>Biológiai, meteorológiai, kutatási, fenntartási feladatok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5580112" y="6525344"/>
            <a:ext cx="291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Fotó: BVK archívum</a:t>
            </a:r>
            <a:endParaRPr lang="hu-HU" dirty="0"/>
          </a:p>
        </p:txBody>
      </p:sp>
      <p:pic>
        <p:nvPicPr>
          <p:cNvPr id="19458" name="Picture 2" descr="\\bvk5\közös\FOTÓK\Lacika képei\1-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90084" y="1819850"/>
            <a:ext cx="5960706" cy="402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46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C00000"/>
                </a:solidFill>
              </a:rPr>
              <a:t>Térinformatikai igények</a:t>
            </a:r>
          </a:p>
          <a:p>
            <a:pPr algn="r"/>
            <a:r>
              <a:rPr lang="hu-HU" sz="1600" i="1" dirty="0">
                <a:solidFill>
                  <a:srgbClr val="C00000"/>
                </a:solidFill>
                <a:cs typeface="Arial" pitchFamily="34" charset="0"/>
              </a:rPr>
              <a:t>Biológiai, meteorológiai, kutatási, fenntartási feladatok</a:t>
            </a:r>
          </a:p>
        </p:txBody>
      </p:sp>
      <p:pic>
        <p:nvPicPr>
          <p:cNvPr id="18434" name="Picture 2" descr="\\bvk5\közös\FOTÓK\Lacika képei\1-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7" y="908720"/>
            <a:ext cx="8265741" cy="558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5580112" y="6525344"/>
            <a:ext cx="291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Fotó: BVK archívum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0072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C00000"/>
                </a:solidFill>
              </a:rPr>
              <a:t>Térinformatikai igények</a:t>
            </a:r>
          </a:p>
          <a:p>
            <a:pPr algn="r"/>
            <a:r>
              <a:rPr lang="hu-HU" sz="1600" i="1" dirty="0">
                <a:solidFill>
                  <a:srgbClr val="C00000"/>
                </a:solidFill>
                <a:cs typeface="Arial" pitchFamily="34" charset="0"/>
              </a:rPr>
              <a:t>Biológiai, meteorológiai, kutatási, fenntartási feladatok</a:t>
            </a:r>
          </a:p>
        </p:txBody>
      </p:sp>
      <p:pic>
        <p:nvPicPr>
          <p:cNvPr id="8195" name="Picture 3" descr="\\bvk5\közös\FOTÓK\Swimsol\P1240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" y="819919"/>
            <a:ext cx="7560840" cy="56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5365863" y="6525344"/>
            <a:ext cx="291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Fotó: </a:t>
            </a:r>
            <a:r>
              <a:rPr lang="hu-HU" dirty="0" err="1" smtClean="0"/>
              <a:t>Sziszenstein</a:t>
            </a:r>
            <a:r>
              <a:rPr lang="hu-HU" dirty="0" smtClean="0"/>
              <a:t> Ferenc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974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C00000"/>
                </a:solidFill>
              </a:rPr>
              <a:t>Térinformatikai igények</a:t>
            </a:r>
          </a:p>
          <a:p>
            <a:pPr algn="r"/>
            <a:r>
              <a:rPr lang="hu-HU" sz="1600" i="1" dirty="0">
                <a:solidFill>
                  <a:srgbClr val="C00000"/>
                </a:solidFill>
                <a:cs typeface="Arial" pitchFamily="34" charset="0"/>
              </a:rPr>
              <a:t>Biológiai, meteorológiai, kutatási, fenntartási feladatok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55827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5895678" y="6165304"/>
            <a:ext cx="291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Fotó: </a:t>
            </a:r>
            <a:r>
              <a:rPr lang="hu-HU" dirty="0" err="1" smtClean="0"/>
              <a:t>Sziszenstein</a:t>
            </a:r>
            <a:r>
              <a:rPr lang="hu-HU" dirty="0" smtClean="0"/>
              <a:t> Ferenc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5647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C00000"/>
                </a:solidFill>
              </a:rPr>
              <a:t>Térinformatikai igények</a:t>
            </a:r>
          </a:p>
          <a:p>
            <a:pPr algn="r"/>
            <a:r>
              <a:rPr lang="hu-HU" sz="1600" i="1" dirty="0">
                <a:solidFill>
                  <a:srgbClr val="C00000"/>
                </a:solidFill>
                <a:cs typeface="Arial" pitchFamily="34" charset="0"/>
              </a:rPr>
              <a:t>Biológiai, meteorológiai, kutatási, fenntartási feladatok</a:t>
            </a:r>
          </a:p>
        </p:txBody>
      </p:sp>
      <p:pic>
        <p:nvPicPr>
          <p:cNvPr id="10242" name="Picture 2" descr="\\bvk5\közös\FOTÓK\Swimsol\P12504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31" y="836712"/>
            <a:ext cx="7525271" cy="564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5365863" y="6525344"/>
            <a:ext cx="291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Fotó: </a:t>
            </a:r>
            <a:r>
              <a:rPr lang="hu-HU" dirty="0" err="1" smtClean="0"/>
              <a:t>Sziszenstein</a:t>
            </a:r>
            <a:r>
              <a:rPr lang="hu-HU" dirty="0" smtClean="0"/>
              <a:t> Ferenc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8287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zakter\Desktop\NABE előadás\Képek\Life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35696" y="1244326"/>
            <a:ext cx="5184576" cy="544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C00000"/>
                </a:solidFill>
              </a:rPr>
              <a:t>Térinformatikai igények</a:t>
            </a:r>
          </a:p>
          <a:p>
            <a:pPr algn="r"/>
            <a:r>
              <a:rPr lang="hu-HU" sz="1600" i="1" dirty="0">
                <a:solidFill>
                  <a:srgbClr val="C00000"/>
                </a:solidFill>
                <a:cs typeface="Arial" pitchFamily="34" charset="0"/>
              </a:rPr>
              <a:t>Biológiai, meteorológiai, kutatási, fenntartási feladatok</a:t>
            </a:r>
          </a:p>
        </p:txBody>
      </p:sp>
    </p:spTree>
    <p:extLst>
      <p:ext uri="{BB962C8B-B14F-4D97-AF65-F5344CB8AC3E}">
        <p14:creationId xmlns:p14="http://schemas.microsoft.com/office/powerpoint/2010/main" val="335083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zakter\Desktop\NABE előadás\Képek\Lif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623"/>
            <a:ext cx="7776864" cy="583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C00000"/>
                </a:solidFill>
              </a:rPr>
              <a:t>Térinformatikai igények</a:t>
            </a:r>
          </a:p>
          <a:p>
            <a:pPr algn="r"/>
            <a:r>
              <a:rPr lang="hu-HU" sz="1600" i="1" dirty="0">
                <a:solidFill>
                  <a:srgbClr val="C00000"/>
                </a:solidFill>
                <a:cs typeface="Arial" pitchFamily="34" charset="0"/>
              </a:rPr>
              <a:t>Biológiai, meteorológiai, kutatási, fenntartási feladatok</a:t>
            </a:r>
          </a:p>
        </p:txBody>
      </p:sp>
    </p:spTree>
    <p:extLst>
      <p:ext uri="{BB962C8B-B14F-4D97-AF65-F5344CB8AC3E}">
        <p14:creationId xmlns:p14="http://schemas.microsoft.com/office/powerpoint/2010/main" val="321631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 smtClean="0">
                <a:solidFill>
                  <a:srgbClr val="336600"/>
                </a:solidFill>
                <a:latin typeface="+mj-lt"/>
                <a:cs typeface="Arial" pitchFamily="34" charset="0"/>
              </a:rPr>
              <a:t>Tihanyi-kút, 2010</a:t>
            </a:r>
            <a:endParaRPr lang="hu-HU" sz="1600" i="1" dirty="0">
              <a:latin typeface="+mj-lt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836712"/>
            <a:ext cx="7848872" cy="588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71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719572" y="908720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Térinformatikai rendszer kialakítása</a:t>
            </a:r>
            <a:endParaRPr lang="hu-HU" sz="24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371474" y="1556792"/>
            <a:ext cx="8376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fenti adatmennyiség és a felhasználás igényei miatt látható, hogy a megoldás egy térinformatikai rendszer kialakítása </a:t>
            </a:r>
            <a:r>
              <a:rPr lang="hu-HU" b="1" u="sng" dirty="0" smtClean="0"/>
              <a:t>több lépcsőben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719572" y="2420888"/>
            <a:ext cx="69665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u="sng" dirty="0" smtClean="0"/>
              <a:t>Elvárások a rendszerrel kapcsolatban:</a:t>
            </a:r>
          </a:p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smtClean="0"/>
              <a:t>Többféle adatbázishoz tudjon kapcsolódni</a:t>
            </a:r>
          </a:p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err="1" smtClean="0"/>
              <a:t>OGC-kompatibilis</a:t>
            </a:r>
            <a:r>
              <a:rPr lang="hu-HU" dirty="0" smtClean="0"/>
              <a:t> legyen, szabványos eszközökkel kezelhető legyen</a:t>
            </a:r>
          </a:p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smtClean="0"/>
              <a:t>Nagyon alapos jogosultságkezelés</a:t>
            </a:r>
          </a:p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smtClean="0"/>
              <a:t>Naplózás, </a:t>
            </a:r>
            <a:r>
              <a:rPr lang="hu-HU" dirty="0" err="1" smtClean="0"/>
              <a:t>nyomonkövethetőség</a:t>
            </a:r>
            <a:endParaRPr lang="hu-HU" dirty="0" smtClean="0"/>
          </a:p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smtClean="0"/>
              <a:t>Interaktivitás</a:t>
            </a:r>
          </a:p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smtClean="0"/>
              <a:t>Mobil és asztali felület</a:t>
            </a:r>
          </a:p>
        </p:txBody>
      </p:sp>
      <p:sp>
        <p:nvSpPr>
          <p:cNvPr id="5" name="Téglalap 4"/>
          <p:cNvSpPr/>
          <p:nvPr/>
        </p:nvSpPr>
        <p:spPr>
          <a:xfrm>
            <a:off x="371474" y="5003884"/>
            <a:ext cx="58264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Hardver-igény, programozási, rendszergazdai feladatok!</a:t>
            </a:r>
            <a:endParaRPr lang="hu-HU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0033CC"/>
                </a:solidFill>
              </a:rPr>
              <a:t>Térinformatikai rendszer kialakítása</a:t>
            </a:r>
          </a:p>
          <a:p>
            <a:pPr algn="r"/>
            <a:r>
              <a:rPr lang="hu-HU" sz="1600" i="1" dirty="0" smtClean="0">
                <a:solidFill>
                  <a:srgbClr val="0033CC"/>
                </a:solidFill>
                <a:latin typeface="+mj-lt"/>
                <a:cs typeface="Arial" pitchFamily="34" charset="0"/>
              </a:rPr>
              <a:t>Elvárások, feltételek</a:t>
            </a:r>
            <a:endParaRPr lang="hu-HU" sz="1600" i="1" dirty="0">
              <a:solidFill>
                <a:srgbClr val="0033CC"/>
              </a:solidFill>
              <a:latin typeface="+mj-lt"/>
              <a:cs typeface="Arial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371473" y="5517232"/>
            <a:ext cx="83769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solidFill>
                  <a:schemeClr val="accent1">
                    <a:lumMod val="50000"/>
                  </a:schemeClr>
                </a:solidFill>
              </a:rPr>
              <a:t>Az egyik első teendő: oktatás megszervezése</a:t>
            </a:r>
          </a:p>
          <a:p>
            <a:pPr algn="ctr"/>
            <a:endParaRPr lang="hu-HU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hu-HU" dirty="0" smtClean="0">
                <a:solidFill>
                  <a:schemeClr val="accent1">
                    <a:lumMod val="50000"/>
                  </a:schemeClr>
                </a:solidFill>
              </a:rPr>
              <a:t>(Geodéziai minimum ismeretek, CAD, adatbázisok és adatbázis-rendszerek, SQL, térinformatika, </a:t>
            </a:r>
            <a:r>
              <a:rPr lang="hu-HU" dirty="0" err="1" smtClean="0">
                <a:solidFill>
                  <a:schemeClr val="accent1">
                    <a:lumMod val="50000"/>
                  </a:schemeClr>
                </a:solidFill>
              </a:rPr>
              <a:t>ArcGIS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</a:rPr>
              <a:t>/Nyílt forrású projektek)</a:t>
            </a:r>
            <a:endParaRPr lang="hu-H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69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719572" y="908720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Gyakorlati hasznosítás</a:t>
            </a:r>
            <a:endParaRPr lang="hu-HU" sz="24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371474" y="1556792"/>
            <a:ext cx="8376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Vízügy munkájának megkönnyítése mellett egyéb szakterületek, ágazatok is hasznosítani tudják a rendszert: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719572" y="2420888"/>
            <a:ext cx="696652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smtClean="0"/>
              <a:t>Hajózás</a:t>
            </a:r>
          </a:p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smtClean="0"/>
              <a:t>Biológiai kutatások</a:t>
            </a:r>
          </a:p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smtClean="0"/>
              <a:t>Fizikai, geológiai kutatások</a:t>
            </a:r>
          </a:p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smtClean="0"/>
              <a:t>Felszín alatti források felkutatása, hatásuk a téli jégborításra</a:t>
            </a:r>
          </a:p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</a:rPr>
              <a:t>Áramlástani modellek készítése</a:t>
            </a:r>
          </a:p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smtClean="0"/>
              <a:t>Kikötő építési, tervezési feladatok</a:t>
            </a:r>
          </a:p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smtClean="0"/>
              <a:t>Kotrások tervezése, strandok, csónakkikötők kialakítása</a:t>
            </a:r>
          </a:p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smtClean="0"/>
              <a:t>Felkészülés a szélsőséges időjárási viszonyokra</a:t>
            </a:r>
          </a:p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smtClean="0"/>
              <a:t>Mezőgazdasági tervezések, öntözések, csapadékvíz-levezetések</a:t>
            </a:r>
          </a:p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smtClean="0"/>
              <a:t>Turizmus, horgászat</a:t>
            </a:r>
          </a:p>
          <a:p>
            <a:pPr marL="342900" indent="-342900">
              <a:spcAft>
                <a:spcPts val="600"/>
              </a:spcAft>
              <a:buFont typeface="Calibri" pitchFamily="34" charset="0"/>
              <a:buChar char="-"/>
            </a:pPr>
            <a:r>
              <a:rPr lang="hu-HU" dirty="0" smtClean="0"/>
              <a:t>Nyílt, hozzáférhető adatok biztosítása, 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kutatások támogatása</a:t>
            </a:r>
            <a:r>
              <a:rPr lang="hu-HU" dirty="0" smtClean="0"/>
              <a:t>, </a:t>
            </a:r>
            <a:r>
              <a:rPr lang="hu-HU" dirty="0" err="1" smtClean="0"/>
              <a:t>stb</a:t>
            </a:r>
            <a:endParaRPr lang="hu-HU" dirty="0" smtClean="0"/>
          </a:p>
        </p:txBody>
      </p:sp>
      <p:sp>
        <p:nvSpPr>
          <p:cNvPr id="11" name="Szövegdoboz 10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>
                <a:solidFill>
                  <a:srgbClr val="0033CC"/>
                </a:solidFill>
              </a:rPr>
              <a:t>Térinformatikai rendszer kialakítása</a:t>
            </a:r>
          </a:p>
          <a:p>
            <a:pPr algn="r"/>
            <a:r>
              <a:rPr lang="hu-HU" sz="1600" i="1" dirty="0" smtClean="0">
                <a:solidFill>
                  <a:srgbClr val="0033CC"/>
                </a:solidFill>
                <a:cs typeface="Arial" pitchFamily="34" charset="0"/>
              </a:rPr>
              <a:t>Hasznosítás</a:t>
            </a:r>
            <a:endParaRPr lang="hu-HU" sz="1600" i="1" dirty="0">
              <a:solidFill>
                <a:srgbClr val="0033CC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63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7030A0"/>
                </a:solidFill>
              </a:rPr>
              <a:t>Érdekességek</a:t>
            </a:r>
            <a:endParaRPr lang="hu-HU" sz="1600" dirty="0">
              <a:solidFill>
                <a:srgbClr val="7030A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19572" y="908720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Érdekességek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91359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7030A0"/>
                </a:solidFill>
              </a:rPr>
              <a:t>Érdekességek</a:t>
            </a:r>
            <a:endParaRPr lang="hu-HU" sz="1600" dirty="0">
              <a:solidFill>
                <a:srgbClr val="7030A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2290" name="Picture 2" descr="\\bvk5\közös\FOTÓK\Lacika képei\Laci képei\1 -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25" y="980728"/>
            <a:ext cx="8016950" cy="538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5580112" y="6488668"/>
            <a:ext cx="291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Fotó: BVK archívum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919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7030A0"/>
                </a:solidFill>
              </a:rPr>
              <a:t>Érdekességek</a:t>
            </a:r>
            <a:endParaRPr lang="hu-HU" sz="1600" dirty="0">
              <a:solidFill>
                <a:srgbClr val="7030A0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580112" y="6488668"/>
            <a:ext cx="291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Fotó: BVK archívum</a:t>
            </a:r>
            <a:endParaRPr lang="hu-HU" dirty="0"/>
          </a:p>
        </p:txBody>
      </p:sp>
      <p:pic>
        <p:nvPicPr>
          <p:cNvPr id="13314" name="Picture 2" descr="\\bvk5\közös\FOTÓK\Lacika képei\Laci képei\1 -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18" y="1088068"/>
            <a:ext cx="802276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70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7030A0"/>
                </a:solidFill>
              </a:rPr>
              <a:t>Érdekességek</a:t>
            </a:r>
            <a:endParaRPr lang="hu-HU" sz="1600" dirty="0">
              <a:solidFill>
                <a:srgbClr val="7030A0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580112" y="6488668"/>
            <a:ext cx="291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Fotó: BVK archívum</a:t>
            </a:r>
            <a:endParaRPr lang="hu-HU" dirty="0"/>
          </a:p>
        </p:txBody>
      </p:sp>
      <p:pic>
        <p:nvPicPr>
          <p:cNvPr id="14338" name="Picture 2" descr="\\bvk5\közös\FOTÓK\Lacika képei\Laci képei\1 -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" y="1052736"/>
            <a:ext cx="7775089" cy="543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04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7030A0"/>
                </a:solidFill>
              </a:rPr>
              <a:t>Érdekességek</a:t>
            </a:r>
            <a:endParaRPr lang="hu-HU" sz="1600" dirty="0">
              <a:solidFill>
                <a:srgbClr val="7030A0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580112" y="6488668"/>
            <a:ext cx="291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Fotó: BVK archívum</a:t>
            </a:r>
            <a:endParaRPr lang="hu-HU" dirty="0"/>
          </a:p>
        </p:txBody>
      </p:sp>
      <p:pic>
        <p:nvPicPr>
          <p:cNvPr id="15362" name="Picture 2" descr="\\bvk5\közös\FOTÓK\Lacika képei\KÉPEK\2006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91" y="900704"/>
            <a:ext cx="7450618" cy="558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7030A0"/>
                </a:solidFill>
              </a:rPr>
              <a:t>Érdekességek</a:t>
            </a:r>
            <a:endParaRPr lang="hu-HU" sz="1600" dirty="0">
              <a:solidFill>
                <a:srgbClr val="7030A0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580112" y="6488668"/>
            <a:ext cx="291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Fotó: BVK archívum</a:t>
            </a:r>
            <a:endParaRPr lang="hu-HU" dirty="0"/>
          </a:p>
        </p:txBody>
      </p:sp>
      <p:pic>
        <p:nvPicPr>
          <p:cNvPr id="16386" name="Picture 2" descr="\\bvk5\közös\FOTÓK\Lacika képei\KÉPEK\2006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71" y="836712"/>
            <a:ext cx="7525821" cy="564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68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7030A0"/>
                </a:solidFill>
              </a:rPr>
              <a:t>Érdekességek</a:t>
            </a:r>
            <a:endParaRPr lang="hu-HU" sz="1600" dirty="0">
              <a:solidFill>
                <a:srgbClr val="7030A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1442" name="Picture 2" descr="R:\Roland\Geo előadás 2017\Előadás\Képek\Balat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8" y="836712"/>
            <a:ext cx="7916752" cy="593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98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17"/>
            <a:ext cx="7344816" cy="569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3347864" y="45785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7030A0"/>
                </a:solidFill>
              </a:rPr>
              <a:t>Érdekességek</a:t>
            </a:r>
            <a:endParaRPr lang="hu-HU" sz="1600" dirty="0">
              <a:solidFill>
                <a:srgbClr val="7030A0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09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30734"/>
            <a:ext cx="14081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80FF"/>
              </a:clrFrom>
              <a:clrTo>
                <a:srgbClr val="008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7334"/>
            <a:ext cx="2590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80FF"/>
              </a:clrFrom>
              <a:clrTo>
                <a:srgbClr val="008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307334"/>
            <a:ext cx="1739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80"/>
              </a:clrFrom>
              <a:clrTo>
                <a:srgbClr val="FF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11734"/>
            <a:ext cx="24384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80FF"/>
              </a:clrFrom>
              <a:clrTo>
                <a:srgbClr val="008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0934"/>
            <a:ext cx="393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Freeform 12"/>
          <p:cNvSpPr>
            <a:spLocks/>
          </p:cNvSpPr>
          <p:nvPr/>
        </p:nvSpPr>
        <p:spPr bwMode="auto">
          <a:xfrm>
            <a:off x="2743200" y="4183509"/>
            <a:ext cx="1828800" cy="1647825"/>
          </a:xfrm>
          <a:custGeom>
            <a:avLst/>
            <a:gdLst>
              <a:gd name="T0" fmla="*/ 0 w 1164"/>
              <a:gd name="T1" fmla="*/ 1647825 h 1133"/>
              <a:gd name="T2" fmla="*/ 904973 w 1164"/>
              <a:gd name="T3" fmla="*/ 1282773 h 1133"/>
              <a:gd name="T4" fmla="*/ 1052660 w 1164"/>
              <a:gd name="T5" fmla="*/ 178890 h 1133"/>
              <a:gd name="T6" fmla="*/ 1447014 w 1164"/>
              <a:gd name="T7" fmla="*/ 209432 h 1133"/>
              <a:gd name="T8" fmla="*/ 1828800 w 1164"/>
              <a:gd name="T9" fmla="*/ 337419 h 1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64"/>
              <a:gd name="T16" fmla="*/ 0 h 1133"/>
              <a:gd name="T17" fmla="*/ 1164 w 1164"/>
              <a:gd name="T18" fmla="*/ 1133 h 11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64" h="1133">
                <a:moveTo>
                  <a:pt x="0" y="1133"/>
                </a:moveTo>
                <a:cubicBezTo>
                  <a:pt x="96" y="1091"/>
                  <a:pt x="464" y="1050"/>
                  <a:pt x="576" y="882"/>
                </a:cubicBezTo>
                <a:cubicBezTo>
                  <a:pt x="688" y="714"/>
                  <a:pt x="612" y="246"/>
                  <a:pt x="670" y="123"/>
                </a:cubicBezTo>
                <a:cubicBezTo>
                  <a:pt x="728" y="0"/>
                  <a:pt x="839" y="126"/>
                  <a:pt x="921" y="144"/>
                </a:cubicBezTo>
                <a:cubicBezTo>
                  <a:pt x="1003" y="162"/>
                  <a:pt x="1114" y="214"/>
                  <a:pt x="1164" y="23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478534"/>
            <a:ext cx="15922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7162800" y="4231134"/>
            <a:ext cx="17526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gnssnet.hu</a:t>
            </a:r>
          </a:p>
          <a:p>
            <a:pPr eaLnBrk="1" hangingPunct="1">
              <a:spcBef>
                <a:spcPct val="50000"/>
              </a:spcBef>
            </a:pPr>
            <a:r>
              <a:rPr lang="hu-HU" sz="2000" b="1"/>
              <a:t>(Szolgáltató)</a:t>
            </a:r>
          </a:p>
        </p:txBody>
      </p:sp>
      <p:sp>
        <p:nvSpPr>
          <p:cNvPr id="10255" name="AutoShape 15"/>
          <p:cNvSpPr>
            <a:spLocks noChangeArrowheads="1"/>
          </p:cNvSpPr>
          <p:nvPr/>
        </p:nvSpPr>
        <p:spPr bwMode="auto">
          <a:xfrm>
            <a:off x="5334000" y="3011934"/>
            <a:ext cx="1828800" cy="4572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56" name="AutoShape 16"/>
          <p:cNvSpPr>
            <a:spLocks noChangeArrowheads="1"/>
          </p:cNvSpPr>
          <p:nvPr/>
        </p:nvSpPr>
        <p:spPr bwMode="auto">
          <a:xfrm>
            <a:off x="1905000" y="1716534"/>
            <a:ext cx="1371600" cy="685800"/>
          </a:xfrm>
          <a:prstGeom prst="lightningBol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>
            <a:off x="1219200" y="3621534"/>
            <a:ext cx="609600" cy="1371600"/>
          </a:xfrm>
          <a:prstGeom prst="lightningBol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2819400" y="5831334"/>
            <a:ext cx="1600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rgbClr val="FF3300"/>
                </a:solidFill>
              </a:rPr>
              <a:t>Kábeles kapcsolat</a:t>
            </a: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1752600" y="3545334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rgbClr val="FF3300"/>
                </a:solidFill>
              </a:rPr>
              <a:t>Bluetooth</a:t>
            </a: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2286000" y="1259334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rgbClr val="FF3300"/>
                </a:solidFill>
              </a:rPr>
              <a:t>Bluetooth</a:t>
            </a: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5791200" y="3545334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rgbClr val="FF3300"/>
                </a:solidFill>
              </a:rPr>
              <a:t>GSM</a:t>
            </a:r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1524000" y="2249934"/>
            <a:ext cx="1752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Műszer vezérlő</a:t>
            </a: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5867400" y="6136134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Szonár (adó-vevő)</a:t>
            </a:r>
          </a:p>
        </p:txBody>
      </p:sp>
      <p:sp>
        <p:nvSpPr>
          <p:cNvPr id="10264" name="Text Box 24"/>
          <p:cNvSpPr txBox="1">
            <a:spLocks noChangeArrowheads="1"/>
          </p:cNvSpPr>
          <p:nvPr/>
        </p:nvSpPr>
        <p:spPr bwMode="auto">
          <a:xfrm>
            <a:off x="1828800" y="4459734"/>
            <a:ext cx="1752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Szonár vezérlő</a:t>
            </a:r>
          </a:p>
        </p:txBody>
      </p:sp>
      <p:sp>
        <p:nvSpPr>
          <p:cNvPr id="10265" name="Text Box 25"/>
          <p:cNvSpPr txBox="1">
            <a:spLocks noChangeArrowheads="1"/>
          </p:cNvSpPr>
          <p:nvPr/>
        </p:nvSpPr>
        <p:spPr bwMode="auto">
          <a:xfrm>
            <a:off x="6019800" y="2021334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GNSS vevő</a:t>
            </a:r>
          </a:p>
        </p:txBody>
      </p:sp>
      <p:sp>
        <p:nvSpPr>
          <p:cNvPr id="23" name="Téglalap 22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27585" y="123743"/>
            <a:ext cx="3240360" cy="505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1200" b="1" smtClean="0"/>
              <a:t>Közép-Dunántúli Vízügyi Igazgatóság</a:t>
            </a:r>
            <a:br>
              <a:rPr lang="hu-HU" altLang="hu-HU" sz="1200" b="1" smtClean="0"/>
            </a:br>
            <a:r>
              <a:rPr lang="hu-HU" altLang="hu-HU" sz="1200" b="1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Szövegdoboz 26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 smtClean="0">
                <a:solidFill>
                  <a:srgbClr val="336600"/>
                </a:solidFill>
                <a:latin typeface="+mj-lt"/>
                <a:cs typeface="Arial" pitchFamily="34" charset="0"/>
              </a:rPr>
              <a:t>Tihanyi-kút, 2010</a:t>
            </a:r>
            <a:endParaRPr lang="hu-HU" sz="1600" i="1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5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9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4" grpId="0"/>
      <p:bldP spid="10255" grpId="0" animBg="1"/>
      <p:bldP spid="10256" grpId="0" animBg="1"/>
      <p:bldP spid="10257" grpId="0" animBg="1"/>
      <p:bldP spid="10258" grpId="0"/>
      <p:bldP spid="10259" grpId="0"/>
      <p:bldP spid="10260" grpId="0"/>
      <p:bldP spid="10261" grpId="0"/>
      <p:bldP spid="10262" grpId="0"/>
      <p:bldP spid="10263" grpId="0"/>
      <p:bldP spid="10264" grpId="0"/>
      <p:bldP spid="1026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95" y="908720"/>
            <a:ext cx="790604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3347864" y="45785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7030A0"/>
                </a:solidFill>
              </a:rPr>
              <a:t>Érdekességek</a:t>
            </a:r>
            <a:endParaRPr lang="hu-HU" sz="1600" dirty="0">
              <a:solidFill>
                <a:srgbClr val="7030A0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1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3347864" y="45785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7030A0"/>
                </a:solidFill>
              </a:rPr>
              <a:t>Érdekességek</a:t>
            </a:r>
            <a:endParaRPr lang="hu-HU" sz="1600" dirty="0">
              <a:solidFill>
                <a:srgbClr val="7030A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7410" name="Picture 2" descr="\\bvk5\közös\FOTÓK\Lacika képei\KÉPEK\P1130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47" y="934566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5580112" y="6488668"/>
            <a:ext cx="291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Fotó: BVK archívum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7932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:\Vízügy munka képek\IMG_2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06" y="883568"/>
            <a:ext cx="7728918" cy="577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3347864" y="45785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7030A0"/>
                </a:solidFill>
              </a:rPr>
              <a:t>Érdekességek</a:t>
            </a:r>
            <a:endParaRPr lang="hu-HU" sz="1600" dirty="0">
              <a:solidFill>
                <a:srgbClr val="7030A0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64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7030A0"/>
                </a:solidFill>
              </a:rPr>
              <a:t>Érdekességek</a:t>
            </a:r>
            <a:endParaRPr lang="hu-HU" sz="1600" dirty="0">
              <a:solidFill>
                <a:srgbClr val="7030A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2466" name="Picture 2" descr="R:\Roland\Geo előadás 2017\Előadás\Képek\IMG_99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26" y="908720"/>
            <a:ext cx="853294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93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7030A0"/>
                </a:solidFill>
              </a:rPr>
              <a:t>Érdekességek</a:t>
            </a:r>
            <a:endParaRPr lang="hu-HU" sz="1600" dirty="0">
              <a:solidFill>
                <a:srgbClr val="7030A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3490" name="Picture 2" descr="R:\Roland\Geo előadás 2017\Előadás\Képek\195 Tinódi u. Kinizsi u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937295"/>
            <a:ext cx="8712968" cy="580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86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7030A0"/>
                </a:solidFill>
              </a:rPr>
              <a:t>Érdekességek</a:t>
            </a:r>
            <a:endParaRPr lang="hu-HU" sz="1600" dirty="0">
              <a:solidFill>
                <a:srgbClr val="7030A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9" y="908720"/>
            <a:ext cx="7734772" cy="580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80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7030A0"/>
                </a:solidFill>
              </a:rPr>
              <a:t>Érdekességek</a:t>
            </a:r>
            <a:endParaRPr lang="hu-HU" sz="1600" dirty="0">
              <a:solidFill>
                <a:srgbClr val="7030A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5538" name="Picture 2" descr="R:\Roland\Geo előadás 2017\Előadás\Képek\P12602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43" y="836712"/>
            <a:ext cx="7854714" cy="589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9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7030A0"/>
                </a:solidFill>
              </a:rPr>
              <a:t>Érdekességek</a:t>
            </a:r>
            <a:endParaRPr lang="hu-HU" sz="1600" dirty="0">
              <a:solidFill>
                <a:srgbClr val="7030A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6562" name="Picture 2" descr="R:\Roland\Geo előadás 2017\Előadás\Képek\P12602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00" y="835200"/>
            <a:ext cx="7855470" cy="58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81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7030A0"/>
                </a:solidFill>
              </a:rPr>
              <a:t>Érdekességek</a:t>
            </a:r>
            <a:endParaRPr lang="hu-HU" sz="1600" dirty="0">
              <a:solidFill>
                <a:srgbClr val="7030A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7586" name="Picture 2" descr="R:\Roland\Geo előadás 2017\Előadás\Képek\P12603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00" y="835200"/>
            <a:ext cx="7855470" cy="58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04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7030A0"/>
                </a:solidFill>
              </a:rPr>
              <a:t>Érdekességek</a:t>
            </a:r>
            <a:endParaRPr lang="hu-HU" sz="1600" dirty="0">
              <a:solidFill>
                <a:srgbClr val="7030A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1447800" y="6019800"/>
            <a:ext cx="472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1371600" y="5943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6096000" y="5943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276600" y="5967413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dirty="0"/>
              <a:t>1.4 km</a:t>
            </a:r>
          </a:p>
        </p:txBody>
      </p:sp>
    </p:spTree>
    <p:extLst>
      <p:ext uri="{BB962C8B-B14F-4D97-AF65-F5344CB8AC3E}">
        <p14:creationId xmlns:p14="http://schemas.microsoft.com/office/powerpoint/2010/main" val="29110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9"/>
          <a:stretch>
            <a:fillRect/>
          </a:stretch>
        </p:blipFill>
        <p:spPr bwMode="auto">
          <a:xfrm>
            <a:off x="0" y="0"/>
            <a:ext cx="9144000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5663"/>
            <a:ext cx="54102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0" y="4191000"/>
            <a:ext cx="914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38600"/>
            <a:ext cx="2819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8000"/>
              </a:clrFrom>
              <a:clrTo>
                <a:srgbClr val="008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4191000"/>
            <a:ext cx="347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7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347864" y="45785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7030A0"/>
                </a:solidFill>
              </a:rPr>
              <a:t>Érdekességek</a:t>
            </a:r>
            <a:endParaRPr lang="hu-HU" sz="1600" dirty="0">
              <a:solidFill>
                <a:srgbClr val="7030A0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827584" y="2492896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/>
              <a:t>Köszönöm a figyelmet!</a:t>
            </a:r>
            <a:endParaRPr lang="hu-HU" sz="4800" b="1" dirty="0"/>
          </a:p>
        </p:txBody>
      </p:sp>
    </p:spTree>
    <p:extLst>
      <p:ext uri="{BB962C8B-B14F-4D97-AF65-F5344CB8AC3E}">
        <p14:creationId xmlns:p14="http://schemas.microsoft.com/office/powerpoint/2010/main" val="12983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1"/>
            <a:ext cx="9144000" cy="7243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827585" y="123743"/>
            <a:ext cx="3240360" cy="505831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1200" b="1" dirty="0" smtClean="0"/>
              <a:t>Közép-Dunántúli Vízügyi Igazgatóság</a:t>
            </a:r>
            <a:br>
              <a:rPr lang="hu-HU" altLang="hu-HU" sz="1200" b="1" dirty="0" smtClean="0"/>
            </a:br>
            <a:r>
              <a:rPr lang="hu-HU" altLang="hu-HU" sz="1200" b="1" dirty="0" smtClean="0"/>
              <a:t>Balatoni Vízügyi Kirendeltség</a:t>
            </a:r>
            <a:endParaRPr lang="en-US" altLang="hu-HU" sz="1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8997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24593"/>
            <a:ext cx="8640960" cy="445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3347864" y="45785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600" b="1" dirty="0" smtClean="0">
                <a:solidFill>
                  <a:srgbClr val="336600"/>
                </a:solidFill>
              </a:rPr>
              <a:t>Mederfelmérések</a:t>
            </a:r>
          </a:p>
          <a:p>
            <a:pPr algn="r"/>
            <a:r>
              <a:rPr lang="hu-HU" sz="1600" i="1" dirty="0" smtClean="0">
                <a:solidFill>
                  <a:srgbClr val="336600"/>
                </a:solidFill>
                <a:latin typeface="+mj-lt"/>
                <a:cs typeface="Arial" pitchFamily="34" charset="0"/>
              </a:rPr>
              <a:t>Tihanyi-kút, 2010</a:t>
            </a:r>
            <a:endParaRPr lang="hu-HU" sz="1600" i="1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36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8554</TotalTime>
  <Words>1522</Words>
  <Application>Microsoft Office PowerPoint</Application>
  <PresentationFormat>Diavetítés a képernyőre (4:3 oldalarány)</PresentationFormat>
  <Paragraphs>427</Paragraphs>
  <Slides>80</Slides>
  <Notes>49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80</vt:i4>
      </vt:variant>
    </vt:vector>
  </HeadingPairs>
  <TitlesOfParts>
    <vt:vector size="81" baseType="lpstr">
      <vt:lpstr>Office-téma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PowerPoint bemutató</vt:lpstr>
      <vt:lpstr>PowerPoint bemutató</vt:lpstr>
      <vt:lpstr>Közép-Dunántúli Vízügyi Igazgatóság Balatoni Vízügyi Kirendeltség</vt:lpstr>
      <vt:lpstr>PowerPoint bemutató</vt:lpstr>
      <vt:lpstr>PowerPoint bemutató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Közép-Dunántúli Vízügyi Igazgatóság Balatoni Vízügyi Kirendeltség</vt:lpstr>
      <vt:lpstr>Közép-Dunántúli Vízügyi Igazgatóság Balatoni Vízügyi Kirendeltség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  <vt:lpstr>Közép-Dunántúli Vízügyi Igazgatóság Balatoni Vízügyi Kirendeltség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Anonymus</dc:creator>
  <cp:lastModifiedBy>Szakter Roland</cp:lastModifiedBy>
  <cp:revision>217</cp:revision>
  <dcterms:created xsi:type="dcterms:W3CDTF">2015-10-08T20:53:14Z</dcterms:created>
  <dcterms:modified xsi:type="dcterms:W3CDTF">2017-06-01T13:17:47Z</dcterms:modified>
</cp:coreProperties>
</file>