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9" r:id="rId2"/>
    <p:sldId id="293" r:id="rId3"/>
    <p:sldId id="297" r:id="rId4"/>
    <p:sldId id="324" r:id="rId5"/>
    <p:sldId id="325" r:id="rId6"/>
    <p:sldId id="326" r:id="rId7"/>
    <p:sldId id="294" r:id="rId8"/>
    <p:sldId id="311" r:id="rId9"/>
    <p:sldId id="295" r:id="rId10"/>
    <p:sldId id="296" r:id="rId11"/>
    <p:sldId id="298" r:id="rId12"/>
    <p:sldId id="314" r:id="rId13"/>
    <p:sldId id="300" r:id="rId14"/>
    <p:sldId id="301" r:id="rId15"/>
    <p:sldId id="302" r:id="rId16"/>
    <p:sldId id="319" r:id="rId17"/>
    <p:sldId id="320" r:id="rId18"/>
    <p:sldId id="321" r:id="rId19"/>
    <p:sldId id="304" r:id="rId20"/>
    <p:sldId id="306" r:id="rId21"/>
    <p:sldId id="322" r:id="rId22"/>
    <p:sldId id="323" r:id="rId23"/>
    <p:sldId id="308" r:id="rId24"/>
    <p:sldId id="292" r:id="rId2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Közepesen sötét stílus 1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0" autoAdjust="0"/>
    <p:restoredTop sz="88767" autoAdjust="0"/>
  </p:normalViewPr>
  <p:slideViewPr>
    <p:cSldViewPr>
      <p:cViewPr>
        <p:scale>
          <a:sx n="80" d="100"/>
          <a:sy n="80" d="100"/>
        </p:scale>
        <p:origin x="-930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48ABAA9-0414-4137-AF68-0C3FA3D16830}" type="datetimeFigureOut">
              <a:rPr lang="hu-HU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52FA27D-A6F9-4A31-A9F5-3C4FF37F80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5211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FA27D-A6F9-4A31-A9F5-3C4FF37F803D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547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7270576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EC967235-C600-4A07-8342-18F557117051}" type="datetime1">
              <a:rPr lang="hu-HU" smtClean="0"/>
              <a:pPr>
                <a:defRPr/>
              </a:pPr>
              <a:t>2017.04.18.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9129F71C-2428-4586-9825-2178ADB999FD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8CDE5-8988-4649-8B98-7E75DC4BFDA3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6BAC1-1F54-4D9D-9DA3-699034F61E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FA381-CA06-4E0B-B0B0-6B82086D7176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BF976-E920-456E-B2B3-EC86A5DCAA0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7B69-7AC0-41C2-BEAC-01A0E5E6F877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F27FC-6926-4245-ABCC-6C201F0BE84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01522-38E8-4FA5-98BA-436A6C727754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91414-8D71-4F9D-BC60-36EC2A1D33D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99592" y="1600200"/>
            <a:ext cx="381642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04048" y="1600200"/>
            <a:ext cx="368275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8C3A-82FB-4267-8E7D-30E8777A41BD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CA90-6AE6-435E-A4F6-BA8248E0420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27584" y="2174875"/>
            <a:ext cx="38884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004048" y="2174875"/>
            <a:ext cx="368275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D701E-CE2A-4832-98A7-1CD5E1FBEEF1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B79E7-7590-4E87-B212-F54A3DB95F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56207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4993-9381-4A7F-8D11-6D1CB18D5BD4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E2D2C-5DA1-4CEF-9FAB-871654F2199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24834-96F2-40B3-B893-48EC6D85BA1A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35B0F-E7EE-4949-B4E3-22207F8604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8558-B003-4B35-963E-70D50CA308F9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E18EB-2ED3-41DC-BF90-EC7A965CA27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9543A-80B4-49D7-8352-C9945225C976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B7BDB-02D9-457D-8D36-8E952EC2A86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971600" y="274638"/>
            <a:ext cx="77152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971600" y="1600200"/>
            <a:ext cx="77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E032B5-4A81-4321-B654-29B1E68DC1A1}" type="datetime1">
              <a:rPr lang="hu-HU" smtClean="0"/>
              <a:pPr>
                <a:defRPr/>
              </a:pPr>
              <a:t>2017.04.18.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2F76D7-8105-438C-8B36-CF3E11B823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2"/>
          <p:cNvSpPr>
            <a:spLocks noGrp="1"/>
          </p:cNvSpPr>
          <p:nvPr>
            <p:ph type="ctrTitle"/>
          </p:nvPr>
        </p:nvSpPr>
        <p:spPr>
          <a:xfrm>
            <a:off x="1187624" y="2032615"/>
            <a:ext cx="7272808" cy="1698134"/>
          </a:xfrm>
        </p:spPr>
        <p:txBody>
          <a:bodyPr/>
          <a:lstStyle/>
          <a:p>
            <a:r>
              <a:rPr lang="hu-HU" sz="2400" dirty="0"/>
              <a:t>GEODÉZIAI HÁLÓZAT KIALAKÍTÁSÁNAK LEHETŐSÉGEI TESZTPONTOK TÉRBELI KOORDINÁTÁINAK  SZABATOS MEGHATÁROZÁSA CÉLJÁBÓL </a:t>
            </a:r>
            <a:endParaRPr lang="hu-HU" sz="2400" dirty="0">
              <a:solidFill>
                <a:srgbClr val="0000FF"/>
              </a:solidFill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Alcím 7"/>
          <p:cNvSpPr>
            <a:spLocks noGrp="1"/>
          </p:cNvSpPr>
          <p:nvPr>
            <p:ph type="subTitle" idx="1"/>
          </p:nvPr>
        </p:nvSpPr>
        <p:spPr>
          <a:xfrm>
            <a:off x="1547664" y="4221088"/>
            <a:ext cx="6400800" cy="1752600"/>
          </a:xfrm>
        </p:spPr>
        <p:txBody>
          <a:bodyPr/>
          <a:lstStyle/>
          <a:p>
            <a:r>
              <a:rPr lang="hu-HU" sz="1800" b="1" dirty="0" err="1">
                <a:solidFill>
                  <a:schemeClr val="accent1">
                    <a:lumMod val="75000"/>
                  </a:schemeClr>
                </a:solidFill>
              </a:rPr>
              <a:t>Epresi</a:t>
            </a:r>
            <a:r>
              <a:rPr lang="hu-HU" sz="1800" b="1" dirty="0">
                <a:solidFill>
                  <a:schemeClr val="accent1">
                    <a:lumMod val="75000"/>
                  </a:schemeClr>
                </a:solidFill>
              </a:rPr>
              <a:t> Konrád</a:t>
            </a:r>
          </a:p>
          <a:p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Földmérő és földrendező mérnöki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</a:rPr>
              <a:t>BSc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 Szak, II. évf.</a:t>
            </a:r>
          </a:p>
          <a:p>
            <a:endParaRPr lang="hu-H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</a:rPr>
              <a:t>Konzulens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: Dr.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</a:rPr>
              <a:t>Busics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 György egyetemi docens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9F71C-2428-4586-9825-2178ADB999FD}" type="slidenum">
              <a:rPr lang="hu-HU" smtClean="0"/>
              <a:pPr>
                <a:defRPr/>
              </a:pPr>
              <a:t>1</a:t>
            </a:fld>
            <a:endParaRPr lang="hu-H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47664" y="332656"/>
            <a:ext cx="69127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Óbudai Egyetem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Alba Regia Műszaki Kar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LV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Tudományos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Diákköri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onferencia</a:t>
            </a:r>
            <a:endParaRPr lang="hu-HU" sz="24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2017. április </a:t>
            </a:r>
            <a:r>
              <a:rPr lang="hu-HU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19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.</a:t>
            </a:r>
            <a:endParaRPr lang="hu-H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10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907704" y="2606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Vizsgálati pontok</a:t>
            </a:r>
            <a:r>
              <a:rPr lang="hu-HU" dirty="0" smtClean="0"/>
              <a:t> 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állandósítása fóliával és festéssel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900055"/>
            <a:ext cx="3515883" cy="263691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50" y="900055"/>
            <a:ext cx="3617979" cy="271348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71" y="3933056"/>
            <a:ext cx="3423926" cy="2567945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00" y="3816323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7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E2D2C-5DA1-4CEF-9FAB-871654F21997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2915816" y="33265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Különleges 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tesztpontok: szobrok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80" y="995810"/>
            <a:ext cx="3024336" cy="4519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16" y="954496"/>
            <a:ext cx="2947315" cy="4601947"/>
          </a:xfrm>
          <a:prstGeom prst="rect">
            <a:avLst/>
          </a:prstGeom>
        </p:spPr>
      </p:pic>
      <p:cxnSp>
        <p:nvCxnSpPr>
          <p:cNvPr id="20" name="Egyenes összekötő 19"/>
          <p:cNvCxnSpPr>
            <a:cxnSpLocks/>
          </p:cNvCxnSpPr>
          <p:nvPr/>
        </p:nvCxnSpPr>
        <p:spPr>
          <a:xfrm>
            <a:off x="2740439" y="1600200"/>
            <a:ext cx="0" cy="7486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2218588" y="1974540"/>
            <a:ext cx="10801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>
            <a:cxnSpLocks/>
          </p:cNvCxnSpPr>
          <p:nvPr/>
        </p:nvCxnSpPr>
        <p:spPr>
          <a:xfrm>
            <a:off x="6660232" y="1370013"/>
            <a:ext cx="0" cy="8348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>
            <a:cxnSpLocks/>
          </p:cNvCxnSpPr>
          <p:nvPr/>
        </p:nvCxnSpPr>
        <p:spPr>
          <a:xfrm>
            <a:off x="6156176" y="1772816"/>
            <a:ext cx="10081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14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  <p:pic>
        <p:nvPicPr>
          <p:cNvPr id="11" name="Kép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613501"/>
            <a:ext cx="5184576" cy="4176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zövegdoboz 11"/>
          <p:cNvSpPr txBox="1"/>
          <p:nvPr/>
        </p:nvSpPr>
        <p:spPr>
          <a:xfrm>
            <a:off x="2699792" y="22409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Vizsgálati </a:t>
            </a:r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pontok eloszlása a terepen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12" y="4810036"/>
            <a:ext cx="4392488" cy="17453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048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987694" y="0"/>
            <a:ext cx="7715200" cy="706090"/>
          </a:xfrm>
        </p:spPr>
        <p:txBody>
          <a:bodyPr/>
          <a:lstStyle/>
          <a:p>
            <a:r>
              <a:rPr lang="hu-HU" dirty="0"/>
              <a:t>A mérés végrehajtása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E2D2C-5DA1-4CEF-9FAB-871654F21997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60848"/>
            <a:ext cx="3767911" cy="28259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71" y="1961837"/>
            <a:ext cx="3899925" cy="2924944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4875827" y="4886781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hu-H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 álláspontok EOV koordinátáinak meghatározása </a:t>
            </a:r>
            <a:r>
              <a:rPr lang="hu-HU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hálózatos</a:t>
            </a:r>
            <a:r>
              <a:rPr lang="hu-H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RTK-</a:t>
            </a:r>
            <a:r>
              <a:rPr lang="hu-HU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</a:t>
            </a:r>
            <a:endParaRPr lang="hu-HU" sz="16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037886" y="4797159"/>
            <a:ext cx="34850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 irány- és távmérés végrehajtása</a:t>
            </a:r>
            <a:endParaRPr lang="hu-HU" sz="16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2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9292" y="260648"/>
            <a:ext cx="7715200" cy="70609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 irány- és távmérés szabatos végrehajtásának feltételei</a:t>
            </a:r>
            <a:endParaRPr lang="hu-HU" dirty="0">
              <a:latin typeface="+mn-lt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E2D2C-5DA1-4CEF-9FAB-871654F21997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107304" y="1412775"/>
            <a:ext cx="6912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hu-HU" dirty="0"/>
              <a:t>Kényszerközpontos felállások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dirty="0"/>
              <a:t>Műszer és a prizma azonos gyártótól lehetőleg 0.0 milliméter </a:t>
            </a:r>
            <a:r>
              <a:rPr lang="hu-HU" dirty="0" smtClean="0"/>
              <a:t>prizmaállandóval</a:t>
            </a:r>
            <a:endParaRPr lang="hu-HU" dirty="0"/>
          </a:p>
          <a:p>
            <a:pPr marL="342900" lvl="0" indent="-342900">
              <a:buFont typeface="+mj-lt"/>
              <a:buAutoNum type="arabicPeriod"/>
            </a:pPr>
            <a:r>
              <a:rPr lang="hu-HU" dirty="0"/>
              <a:t>Műszermagasság szabatos ismerete </a:t>
            </a:r>
            <a:r>
              <a:rPr lang="hu-HU" dirty="0" smtClean="0"/>
              <a:t>(kampós </a:t>
            </a:r>
            <a:r>
              <a:rPr lang="hu-HU" dirty="0"/>
              <a:t>mérőszalag)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dirty="0"/>
              <a:t>Precíz irányzás és mérés </a:t>
            </a:r>
            <a:r>
              <a:rPr lang="hu-HU" dirty="0" smtClean="0"/>
              <a:t>(lehetőleg </a:t>
            </a:r>
            <a:r>
              <a:rPr lang="hu-HU" dirty="0"/>
              <a:t>két </a:t>
            </a:r>
            <a:r>
              <a:rPr lang="hu-HU" dirty="0" smtClean="0"/>
              <a:t>távcsőállásban)</a:t>
            </a:r>
            <a:endParaRPr lang="hu-HU" dirty="0"/>
          </a:p>
          <a:p>
            <a:pPr marL="342900" lvl="0" indent="-342900">
              <a:buFont typeface="+mj-lt"/>
              <a:buAutoNum type="arabicPeriod"/>
            </a:pPr>
            <a:r>
              <a:rPr lang="hu-HU" dirty="0"/>
              <a:t>A hálózat egyetlen pontjának megadása, így nem terhelik kerethibák </a:t>
            </a:r>
            <a:r>
              <a:rPr lang="hu-HU" dirty="0" smtClean="0"/>
              <a:t>(szabad </a:t>
            </a:r>
            <a:r>
              <a:rPr lang="hu-HU" dirty="0"/>
              <a:t>hálózat)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dirty="0"/>
              <a:t>Nagyon rövid távolságok kerülése (pontatlan irányzás)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dirty="0" smtClean="0"/>
              <a:t>Országos (vetületi) rendszerben a vetületi javítások ismerete </a:t>
            </a:r>
            <a:r>
              <a:rPr lang="hu-HU" dirty="0"/>
              <a:t>és alkalmazása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dirty="0"/>
              <a:t>Részletpontok mérésekor prizmabot precíz függőlegessé tétele </a:t>
            </a:r>
            <a:endParaRPr lang="hu-HU" dirty="0" smtClean="0"/>
          </a:p>
          <a:p>
            <a:pPr marL="342900" lvl="0" indent="-342900">
              <a:buFont typeface="+mj-lt"/>
              <a:buAutoNum type="arabicPeriod"/>
            </a:pPr>
            <a:r>
              <a:rPr lang="hu-HU" dirty="0" smtClean="0"/>
              <a:t>Távolságok esetén meteorológiai javítás folyamatos figyelembe vétele</a:t>
            </a:r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20" y="2238061"/>
            <a:ext cx="4932040" cy="369903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85" y="2238061"/>
            <a:ext cx="4142461" cy="310684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21" y="2527883"/>
            <a:ext cx="3670410" cy="275280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54" y="3095901"/>
            <a:ext cx="1382837" cy="98774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73" y="2420888"/>
            <a:ext cx="1237226" cy="883733"/>
          </a:xfrm>
          <a:prstGeom prst="rect">
            <a:avLst/>
          </a:prstGeom>
        </p:spPr>
      </p:pic>
      <p:pic>
        <p:nvPicPr>
          <p:cNvPr id="4098" name="Picture 2" descr="Képtalálat a következőre: „leica kampós mérőszalag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09" y="3165303"/>
            <a:ext cx="3258108" cy="32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25" y="4017619"/>
            <a:ext cx="3789661" cy="2797356"/>
          </a:xfrm>
          <a:prstGeom prst="rect">
            <a:avLst/>
          </a:prstGeom>
        </p:spPr>
      </p:pic>
      <p:sp>
        <p:nvSpPr>
          <p:cNvPr id="19" name="Ellipszis 18"/>
          <p:cNvSpPr/>
          <p:nvPr/>
        </p:nvSpPr>
        <p:spPr>
          <a:xfrm>
            <a:off x="5508104" y="4581128"/>
            <a:ext cx="295069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709" y="3350751"/>
            <a:ext cx="993885" cy="3251489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75" y="3037379"/>
            <a:ext cx="2749057" cy="366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9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mérés feldolgozása szabad </a:t>
            </a:r>
            <a:br>
              <a:rPr lang="hu-HU" dirty="0"/>
            </a:br>
            <a:r>
              <a:rPr lang="hu-HU" dirty="0" smtClean="0"/>
              <a:t>hálózati kiegyenlítéssel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2D2C-5DA1-4CEF-9FAB-871654F21997}" type="slidenum">
              <a:rPr lang="hu-HU" smtClean="0"/>
              <a:pPr/>
              <a:t>15</a:t>
            </a:fld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131839" y="105933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GeoCalc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programmal</a:t>
            </a:r>
          </a:p>
        </p:txBody>
      </p:sp>
      <p:pic>
        <p:nvPicPr>
          <p:cNvPr id="8" name="Kép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1451198"/>
            <a:ext cx="5760720" cy="43091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Szövegdoboz 17"/>
          <p:cNvSpPr txBox="1"/>
          <p:nvPr/>
        </p:nvSpPr>
        <p:spPr>
          <a:xfrm>
            <a:off x="1949003" y="5760308"/>
            <a:ext cx="5534025" cy="49244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hu-HU" sz="16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Meghatározási vázlat szabad hálózatnál (csak az álláspontok feltüntetésével)</a:t>
            </a:r>
          </a:p>
        </p:txBody>
      </p:sp>
    </p:spTree>
    <p:extLst>
      <p:ext uri="{BB962C8B-B14F-4D97-AF65-F5344CB8AC3E}">
        <p14:creationId xmlns:p14="http://schemas.microsoft.com/office/powerpoint/2010/main" val="32135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602035" y="6383424"/>
            <a:ext cx="2133600" cy="365125"/>
          </a:xfrm>
        </p:spPr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48" y="1124744"/>
            <a:ext cx="7488832" cy="5296979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31224" cy="56207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Szabad </a:t>
            </a:r>
            <a:r>
              <a:rPr lang="hu-HU" dirty="0"/>
              <a:t>hálózat </a:t>
            </a:r>
            <a:r>
              <a:rPr lang="hu-HU" dirty="0" smtClean="0"/>
              <a:t>meghatározási vázlata</a:t>
            </a:r>
            <a:endParaRPr lang="hu-HU" dirty="0"/>
          </a:p>
        </p:txBody>
      </p:sp>
      <p:sp>
        <p:nvSpPr>
          <p:cNvPr id="6" name="Szövegdoboz 17"/>
          <p:cNvSpPr txBox="1"/>
          <p:nvPr/>
        </p:nvSpPr>
        <p:spPr>
          <a:xfrm>
            <a:off x="899592" y="908720"/>
            <a:ext cx="5534025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hu-HU" sz="1600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csak </a:t>
            </a:r>
            <a:r>
              <a:rPr lang="hu-HU" sz="16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álláspontok és </a:t>
            </a:r>
            <a:r>
              <a:rPr lang="hu-HU" sz="1600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betonlapos pontok feltüntetésével</a:t>
            </a:r>
            <a:endParaRPr lang="hu-HU" sz="16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13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  <p:pic>
        <p:nvPicPr>
          <p:cNvPr id="5" name="Kép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927114" cy="50405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31224" cy="56207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Magassági </a:t>
            </a:r>
            <a:r>
              <a:rPr lang="hu-HU" dirty="0" smtClean="0"/>
              <a:t>hálózat meghatározási vázlata</a:t>
            </a:r>
            <a:endParaRPr lang="hu-HU" dirty="0"/>
          </a:p>
        </p:txBody>
      </p:sp>
      <p:sp>
        <p:nvSpPr>
          <p:cNvPr id="8" name="Szövegdoboz 17"/>
          <p:cNvSpPr txBox="1"/>
          <p:nvPr/>
        </p:nvSpPr>
        <p:spPr>
          <a:xfrm>
            <a:off x="899592" y="908720"/>
            <a:ext cx="5534025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hu-HU" sz="1600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csak </a:t>
            </a:r>
            <a:r>
              <a:rPr lang="hu-HU" sz="16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álláspontok és </a:t>
            </a:r>
            <a:r>
              <a:rPr lang="hu-HU" sz="1600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betonlapos pontok feltüntetésével</a:t>
            </a:r>
            <a:endParaRPr lang="hu-HU" sz="16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31224" cy="562074"/>
          </a:xfrm>
        </p:spPr>
        <p:txBody>
          <a:bodyPr>
            <a:normAutofit fontScale="90000"/>
          </a:bodyPr>
          <a:lstStyle/>
          <a:p>
            <a:r>
              <a:rPr lang="hu-HU" dirty="0"/>
              <a:t>Kötött hálózat </a:t>
            </a:r>
            <a:r>
              <a:rPr lang="hu-HU" dirty="0" smtClean="0"/>
              <a:t>meghatározási vázlata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E2D2C-5DA1-4CEF-9FAB-871654F21997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59675"/>
            <a:ext cx="7637367" cy="5949280"/>
          </a:xfrm>
          <a:prstGeom prst="rect">
            <a:avLst/>
          </a:prstGeom>
        </p:spPr>
      </p:pic>
      <p:sp>
        <p:nvSpPr>
          <p:cNvPr id="6" name="Szövegdoboz 17"/>
          <p:cNvSpPr txBox="1"/>
          <p:nvPr/>
        </p:nvSpPr>
        <p:spPr>
          <a:xfrm>
            <a:off x="899592" y="908720"/>
            <a:ext cx="5534025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hu-HU" sz="1600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csak </a:t>
            </a:r>
            <a:r>
              <a:rPr lang="hu-HU" sz="16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álláspontok és </a:t>
            </a:r>
            <a:r>
              <a:rPr lang="hu-HU" sz="1600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betonlapos pontok feltüntetésével</a:t>
            </a:r>
            <a:endParaRPr lang="hu-HU" sz="16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83" y="4420417"/>
            <a:ext cx="3839146" cy="1528863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278189" y="5949280"/>
            <a:ext cx="82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Bodajk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6876256" y="5949280"/>
            <a:ext cx="1208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Csóka-hegy</a:t>
            </a:r>
          </a:p>
        </p:txBody>
      </p:sp>
    </p:spTree>
    <p:extLst>
      <p:ext uri="{BB962C8B-B14F-4D97-AF65-F5344CB8AC3E}">
        <p14:creationId xmlns:p14="http://schemas.microsoft.com/office/powerpoint/2010/main" val="371228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E2D2C-5DA1-4CEF-9FAB-871654F21997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s</a:t>
            </a:r>
            <a:r>
              <a:rPr lang="hu-HU" dirty="0" smtClean="0"/>
              <a:t>ietés </a:t>
            </a:r>
            <a:r>
              <a:rPr lang="hu-HU" dirty="0"/>
              <a:t>„ára”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7260299" cy="5445224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4283968" y="3429000"/>
            <a:ext cx="545232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206" y="2476619"/>
            <a:ext cx="3301587" cy="190476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6" name="Szövegdoboz 15"/>
          <p:cNvSpPr txBox="1"/>
          <p:nvPr/>
        </p:nvSpPr>
        <p:spPr>
          <a:xfrm>
            <a:off x="4829200" y="1153180"/>
            <a:ext cx="3271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C00000"/>
                </a:solidFill>
              </a:rPr>
              <a:t>Mi lehet ez ?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553200" y="1824162"/>
            <a:ext cx="1547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Kút?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6487742" y="2197824"/>
            <a:ext cx="1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Tűzrakó</a:t>
            </a:r>
            <a:r>
              <a:rPr lang="hu-HU" dirty="0"/>
              <a:t> </a:t>
            </a:r>
            <a:r>
              <a:rPr lang="hu-HU" dirty="0">
                <a:solidFill>
                  <a:srgbClr val="C00000"/>
                </a:solidFill>
              </a:rPr>
              <a:t>hely?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744" y="3562130"/>
            <a:ext cx="6064911" cy="283681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396" y="1147651"/>
            <a:ext cx="2447619" cy="1628571"/>
          </a:xfrm>
          <a:prstGeom prst="rect">
            <a:avLst/>
          </a:prstGeom>
        </p:spPr>
      </p:pic>
      <p:cxnSp>
        <p:nvCxnSpPr>
          <p:cNvPr id="22" name="Egyenes összekötő nyíllal 21"/>
          <p:cNvCxnSpPr/>
          <p:nvPr/>
        </p:nvCxnSpPr>
        <p:spPr>
          <a:xfrm flipH="1" flipV="1">
            <a:off x="3275856" y="1861066"/>
            <a:ext cx="2946937" cy="22880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zis 22"/>
          <p:cNvSpPr/>
          <p:nvPr/>
        </p:nvSpPr>
        <p:spPr>
          <a:xfrm>
            <a:off x="3017464" y="1628765"/>
            <a:ext cx="258392" cy="291306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67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Tesztmező szükségessége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Képtalálat a következőre: „UAV build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04" y="1608499"/>
            <a:ext cx="6421288" cy="428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4427984" y="5927511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Az UAV mint integrált mérőrendszer</a:t>
            </a:r>
          </a:p>
        </p:txBody>
      </p:sp>
      <p:cxnSp>
        <p:nvCxnSpPr>
          <p:cNvPr id="11" name="Összekötő: szögletes 10"/>
          <p:cNvCxnSpPr>
            <a:cxnSpLocks/>
          </p:cNvCxnSpPr>
          <p:nvPr/>
        </p:nvCxnSpPr>
        <p:spPr>
          <a:xfrm rot="5400000" flipH="1" flipV="1">
            <a:off x="4572000" y="2348880"/>
            <a:ext cx="1008112" cy="864096"/>
          </a:xfrm>
          <a:prstGeom prst="bent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11"/>
          <p:cNvSpPr/>
          <p:nvPr/>
        </p:nvSpPr>
        <p:spPr>
          <a:xfrm>
            <a:off x="4932040" y="1890168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GPS</a:t>
            </a:r>
          </a:p>
        </p:txBody>
      </p:sp>
      <p:cxnSp>
        <p:nvCxnSpPr>
          <p:cNvPr id="15" name="Összekötő: szögletes 14"/>
          <p:cNvCxnSpPr>
            <a:cxnSpLocks/>
          </p:cNvCxnSpPr>
          <p:nvPr/>
        </p:nvCxnSpPr>
        <p:spPr>
          <a:xfrm rot="10800000" flipV="1">
            <a:off x="3419872" y="5085184"/>
            <a:ext cx="1224136" cy="576064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/>
          <p:cNvSpPr/>
          <p:nvPr/>
        </p:nvSpPr>
        <p:spPr>
          <a:xfrm>
            <a:off x="2267743" y="5445225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Kamera</a:t>
            </a:r>
          </a:p>
        </p:txBody>
      </p:sp>
      <p:sp>
        <p:nvSpPr>
          <p:cNvPr id="20" name="Téglalap 19"/>
          <p:cNvSpPr/>
          <p:nvPr/>
        </p:nvSpPr>
        <p:spPr>
          <a:xfrm>
            <a:off x="6308424" y="4402064"/>
            <a:ext cx="1589076" cy="671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Külső körülmények</a:t>
            </a:r>
          </a:p>
        </p:txBody>
      </p:sp>
      <p:sp>
        <p:nvSpPr>
          <p:cNvPr id="21" name="Téglalap 20"/>
          <p:cNvSpPr/>
          <p:nvPr/>
        </p:nvSpPr>
        <p:spPr>
          <a:xfrm>
            <a:off x="6526898" y="5296477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Szoftver</a:t>
            </a:r>
          </a:p>
        </p:txBody>
      </p:sp>
      <p:cxnSp>
        <p:nvCxnSpPr>
          <p:cNvPr id="24" name="Összekötő: szögletes 23"/>
          <p:cNvCxnSpPr>
            <a:cxnSpLocks/>
          </p:cNvCxnSpPr>
          <p:nvPr/>
        </p:nvCxnSpPr>
        <p:spPr>
          <a:xfrm rot="16200000" flipV="1">
            <a:off x="2123727" y="2708920"/>
            <a:ext cx="864096" cy="576064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églalap 25"/>
          <p:cNvSpPr/>
          <p:nvPr/>
        </p:nvSpPr>
        <p:spPr>
          <a:xfrm>
            <a:off x="1722765" y="2135902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Felépítés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9" grpId="0" animBg="1"/>
      <p:bldP spid="20" grpId="0" animBg="1"/>
      <p:bldP spid="21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számítás </a:t>
            </a:r>
            <a:r>
              <a:rPr lang="hu-HU" dirty="0" smtClean="0"/>
              <a:t>eredménye: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E2D2C-5DA1-4CEF-9FAB-871654F21997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4333875" cy="29146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2060848"/>
            <a:ext cx="3752850" cy="2914650"/>
          </a:xfrm>
          <a:prstGeom prst="rect">
            <a:avLst/>
          </a:prstGeom>
        </p:spPr>
      </p:pic>
      <p:sp>
        <p:nvSpPr>
          <p:cNvPr id="6" name="Szövegdoboz 17"/>
          <p:cNvSpPr txBox="1"/>
          <p:nvPr/>
        </p:nvSpPr>
        <p:spPr>
          <a:xfrm>
            <a:off x="1979712" y="1031830"/>
            <a:ext cx="5534025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endParaRPr lang="hu-HU" sz="16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17"/>
          <p:cNvSpPr txBox="1"/>
          <p:nvPr/>
        </p:nvSpPr>
        <p:spPr>
          <a:xfrm>
            <a:off x="2001987" y="908719"/>
            <a:ext cx="5534025" cy="307777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 darab vizsgálati pont koordináta-jegyzéke</a:t>
            </a:r>
            <a:endParaRPr lang="hu-HU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7"/>
          <p:cNvSpPr txBox="1"/>
          <p:nvPr/>
        </p:nvSpPr>
        <p:spPr>
          <a:xfrm>
            <a:off x="1835696" y="1617790"/>
            <a:ext cx="2351183" cy="307777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Helyi rendszerben</a:t>
            </a:r>
            <a:endParaRPr lang="hu-HU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7"/>
          <p:cNvSpPr txBox="1"/>
          <p:nvPr/>
        </p:nvSpPr>
        <p:spPr>
          <a:xfrm>
            <a:off x="5508104" y="1606191"/>
            <a:ext cx="2351183" cy="307777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EOV/Balti rendszerben</a:t>
            </a:r>
            <a:endParaRPr lang="hu-HU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8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1994" y="116632"/>
            <a:ext cx="7715200" cy="706090"/>
          </a:xfrm>
        </p:spPr>
        <p:txBody>
          <a:bodyPr/>
          <a:lstStyle/>
          <a:p>
            <a:r>
              <a:rPr lang="hu-HU" dirty="0"/>
              <a:t>Koordináta transzformáció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863588" y="1317486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Szükséges mert: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vannak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olyan UAV rendszerek, amelyek RTK üzemmódban dolgoznak.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971600" y="1963817"/>
            <a:ext cx="5754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EOV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  <a:sym typeface="Symbol"/>
              </a:rPr>
              <a:t>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ETRS89 transzformációhoz: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GNSSnet.hu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 (Vitel2014) 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971600" y="2333149"/>
            <a:ext cx="591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ETRS89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sym typeface="Symbol"/>
              </a:rPr>
              <a:t> 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ITRF2014 transzformációhoz: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www.epncb.oma.be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Kép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44" y="2993861"/>
            <a:ext cx="5667375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699792" y="77232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EOV </a:t>
            </a: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sym typeface="Symbol"/>
              </a:rPr>
              <a:t> </a:t>
            </a: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ETRS89</a:t>
            </a: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sym typeface="Symbol"/>
              </a:rPr>
              <a:t>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sym typeface="Symbol"/>
              </a:rPr>
              <a:t> </a:t>
            </a: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ITRF2014 (WGS84)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4166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7056" y="116632"/>
            <a:ext cx="8496944" cy="936104"/>
          </a:xfrm>
        </p:spPr>
        <p:txBody>
          <a:bodyPr/>
          <a:lstStyle/>
          <a:p>
            <a:r>
              <a:rPr lang="hu-HU" dirty="0"/>
              <a:t>Miért volt szükség a kétlépcsős átszámításra?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691680" y="1268760"/>
            <a:ext cx="3320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Erre azért volt szükség, mivel az európai kontinens évente,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mintegy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</a:rPr>
              <a:t>2,5 centimétert vándorol észak-keleti irányba. 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Kép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3" y="3717032"/>
            <a:ext cx="7712968" cy="228312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3358" t="45880" r="54592" b="30180"/>
          <a:stretch>
            <a:fillRect/>
          </a:stretch>
        </p:blipFill>
        <p:spPr bwMode="auto">
          <a:xfrm>
            <a:off x="5191811" y="1196752"/>
            <a:ext cx="3484300" cy="236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277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Összegzés</a:t>
            </a: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899592" y="1052736"/>
            <a:ext cx="7643192" cy="2376264"/>
          </a:xfrm>
        </p:spPr>
        <p:txBody>
          <a:bodyPr/>
          <a:lstStyle/>
          <a:p>
            <a:r>
              <a:rPr lang="hu-HU" sz="2400" dirty="0" smtClean="0"/>
              <a:t>Csak szabatos irány- és távméréses hálózattal érhető el megfelelő pontosság</a:t>
            </a:r>
          </a:p>
          <a:p>
            <a:r>
              <a:rPr lang="hu-HU" sz="2400" dirty="0"/>
              <a:t>A fent említett módszerekkel elérhető hasonló pontosság </a:t>
            </a:r>
            <a:r>
              <a:rPr lang="hu-HU" sz="2400" dirty="0" smtClean="0"/>
              <a:t>trigonometriai magassági </a:t>
            </a:r>
            <a:r>
              <a:rPr lang="hu-HU" sz="2400" dirty="0"/>
              <a:t>hálózatnál </a:t>
            </a:r>
            <a:r>
              <a:rPr lang="hu-HU" sz="2400" dirty="0" smtClean="0"/>
              <a:t>is</a:t>
            </a:r>
          </a:p>
          <a:p>
            <a:r>
              <a:rPr lang="hu-HU" sz="2400" dirty="0" smtClean="0"/>
              <a:t>Pontossági mérőszámok 69 pont középhibáiból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E2D2C-5DA1-4CEF-9FAB-871654F21997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67090"/>
            <a:ext cx="3352800" cy="234315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475656" y="329735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Vízszintes értelemben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5382844" y="3297350"/>
            <a:ext cx="355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Magassági értelemben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41" y="3914740"/>
            <a:ext cx="29813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99592" y="2204864"/>
            <a:ext cx="7931224" cy="1296144"/>
          </a:xfrm>
        </p:spPr>
        <p:txBody>
          <a:bodyPr>
            <a:normAutofit/>
          </a:bodyPr>
          <a:lstStyle/>
          <a:p>
            <a:r>
              <a:rPr lang="hu-HU" dirty="0"/>
              <a:t>Köszönöm a figyelmet!</a:t>
            </a:r>
            <a:br>
              <a:rPr lang="hu-HU" dirty="0"/>
            </a:br>
            <a:r>
              <a:rPr lang="hu-HU" sz="3200" i="1" dirty="0"/>
              <a:t>epresi.konrad@gmail.com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E2D2C-5DA1-4CEF-9FAB-871654F21997}" type="slidenum">
              <a:rPr lang="hu-HU" smtClean="0"/>
              <a:pPr>
                <a:defRPr/>
              </a:pPr>
              <a:t>24</a:t>
            </a:fld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Iszka</a:t>
            </a:r>
            <a:r>
              <a:rPr lang="hu-HU" dirty="0"/>
              <a:t>-hegyi tesztmező mint előzmény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987824" y="98072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Miért volt szükség új tesztmező kialakítására?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7059"/>
            <a:ext cx="7107412" cy="275274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30" y="4121522"/>
            <a:ext cx="3223187" cy="241739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55" y="4126715"/>
            <a:ext cx="3215045" cy="241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  <p:pic>
        <p:nvPicPr>
          <p:cNvPr id="2050" name="Picture 2" descr="H:\FOTÓ_2015\20151106_Iszka-tesztterület\DSCF0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2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5</a:t>
            </a:fld>
            <a:endParaRPr lang="hu-HU"/>
          </a:p>
        </p:txBody>
      </p:sp>
      <p:pic>
        <p:nvPicPr>
          <p:cNvPr id="3074" name="Picture 2" descr="H:\FOTÓ_2017\20170330_Bodajk-mérés-kőbánya\DSCF1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6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6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6</a:t>
            </a:fld>
            <a:endParaRPr lang="hu-HU"/>
          </a:p>
        </p:txBody>
      </p:sp>
      <p:pic>
        <p:nvPicPr>
          <p:cNvPr id="4098" name="Picture 2" descr="H:\FOTÓ_2017\20170330_Bodajk-mérés-kőbánya\DSCF1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6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9943"/>
            <a:ext cx="3745443" cy="280831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9943"/>
            <a:ext cx="3744416" cy="2808312"/>
          </a:xfrm>
          <a:prstGeom prst="rect">
            <a:avLst/>
          </a:prstGeom>
        </p:spPr>
      </p:pic>
      <p:pic>
        <p:nvPicPr>
          <p:cNvPr id="2050" name="Picture 2" descr="Képtalálat a következőre: „topcon mobile mapping system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17" y="3669406"/>
            <a:ext cx="4055478" cy="286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1475656" y="293825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50x50 cm-es műanyag pontjel 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292080" y="293825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40x40x10 cm-es betonlap</a:t>
            </a:r>
          </a:p>
        </p:txBody>
      </p:sp>
    </p:spTree>
    <p:extLst>
      <p:ext uri="{BB962C8B-B14F-4D97-AF65-F5344CB8AC3E}">
        <p14:creationId xmlns:p14="http://schemas.microsoft.com/office/powerpoint/2010/main" val="3461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Terepi előkészítés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3098188" cy="413091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26" y="2420888"/>
            <a:ext cx="4091947" cy="306896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491880" y="98072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Álláspontok kitűzése és állandósítása fémcsővel</a:t>
            </a:r>
          </a:p>
        </p:txBody>
      </p:sp>
    </p:spTree>
    <p:extLst>
      <p:ext uri="{BB962C8B-B14F-4D97-AF65-F5344CB8AC3E}">
        <p14:creationId xmlns:p14="http://schemas.microsoft.com/office/powerpoint/2010/main" val="22838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F27FC-6926-4245-ABCC-6C201F0BE842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627784" y="476672"/>
            <a:ext cx="480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Vizsgálati pontok </a:t>
            </a:r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állandósítása </a:t>
            </a:r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betonlappal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0" y="1196753"/>
            <a:ext cx="1872208" cy="249627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98621"/>
            <a:ext cx="2790056" cy="209254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96" y="1475483"/>
            <a:ext cx="2693612" cy="202020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19" y="4065784"/>
            <a:ext cx="2675508" cy="2006631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93" y="3867656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4661</TotalTime>
  <Words>403</Words>
  <Application>Microsoft Office PowerPoint</Application>
  <PresentationFormat>Diavetítés a képernyőre (4:3 oldalarány)</PresentationFormat>
  <Paragraphs>99</Paragraphs>
  <Slides>24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5" baseType="lpstr">
      <vt:lpstr>Office-téma</vt:lpstr>
      <vt:lpstr>GEODÉZIAI HÁLÓZAT KIALAKÍTÁSÁNAK LEHETŐSÉGEI TESZTPONTOK TÉRBELI KOORDINÁTÁINAK  SZABATOS MEGHATÁROZÁSA CÉLJÁBÓL </vt:lpstr>
      <vt:lpstr>Tesztmező szükségessége</vt:lpstr>
      <vt:lpstr>Iszka-hegyi tesztmező mint előzmény</vt:lpstr>
      <vt:lpstr>PowerPoint bemutató</vt:lpstr>
      <vt:lpstr>PowerPoint bemutató</vt:lpstr>
      <vt:lpstr>PowerPoint bemutató</vt:lpstr>
      <vt:lpstr>PowerPoint bemutató</vt:lpstr>
      <vt:lpstr>Terepi előkészítés</vt:lpstr>
      <vt:lpstr>PowerPoint bemutató</vt:lpstr>
      <vt:lpstr>PowerPoint bemutató</vt:lpstr>
      <vt:lpstr>PowerPoint bemutató</vt:lpstr>
      <vt:lpstr>PowerPoint bemutató</vt:lpstr>
      <vt:lpstr>A mérés végrehajtása</vt:lpstr>
      <vt:lpstr>Az irány- és távmérés szabatos végrehajtásának feltételei</vt:lpstr>
      <vt:lpstr>A mérés feldolgozása szabad  hálózati kiegyenlítéssel</vt:lpstr>
      <vt:lpstr>Szabad hálózat meghatározási vázlata</vt:lpstr>
      <vt:lpstr>Magassági hálózat meghatározási vázlata</vt:lpstr>
      <vt:lpstr>Kötött hálózat meghatározási vázlata</vt:lpstr>
      <vt:lpstr>A sietés „ára”</vt:lpstr>
      <vt:lpstr>A számítás eredménye:</vt:lpstr>
      <vt:lpstr>Koordináta transzformáció</vt:lpstr>
      <vt:lpstr>Miért volt szükség a kétlépcsős átszámításra?</vt:lpstr>
      <vt:lpstr>Összegzés</vt:lpstr>
      <vt:lpstr>Köszönöm a figyelmet! epresi.konrad@gmail.com</vt:lpstr>
    </vt:vector>
  </TitlesOfParts>
  <Company>Home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&lt;Dolgozat címe&gt;</dc:title>
  <dc:subject>TDK bemutató</dc:subject>
  <dc:creator>Dr. Seebauer Márta</dc:creator>
  <cp:lastModifiedBy>BGY</cp:lastModifiedBy>
  <cp:revision>504</cp:revision>
  <dcterms:created xsi:type="dcterms:W3CDTF">2010-11-09T10:40:04Z</dcterms:created>
  <dcterms:modified xsi:type="dcterms:W3CDTF">2017-04-18T16:19:44Z</dcterms:modified>
</cp:coreProperties>
</file>